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386" r:id="rId2"/>
    <p:sldId id="387" r:id="rId3"/>
    <p:sldId id="388" r:id="rId4"/>
    <p:sldId id="378" r:id="rId5"/>
    <p:sldId id="364" r:id="rId6"/>
    <p:sldId id="409" r:id="rId7"/>
    <p:sldId id="365" r:id="rId8"/>
    <p:sldId id="408" r:id="rId9"/>
    <p:sldId id="405" r:id="rId10"/>
    <p:sldId id="406" r:id="rId11"/>
    <p:sldId id="407" r:id="rId12"/>
    <p:sldId id="380" r:id="rId13"/>
    <p:sldId id="400" r:id="rId14"/>
    <p:sldId id="390" r:id="rId15"/>
    <p:sldId id="399" r:id="rId16"/>
    <p:sldId id="394" r:id="rId17"/>
    <p:sldId id="415" r:id="rId18"/>
    <p:sldId id="412" r:id="rId19"/>
    <p:sldId id="397" r:id="rId20"/>
    <p:sldId id="404" r:id="rId21"/>
    <p:sldId id="274" r:id="rId22"/>
  </p:sldIdLst>
  <p:sldSz cx="9144000" cy="6858000" type="screen4x3"/>
  <p:notesSz cx="7010400" cy="9296400"/>
  <p:embeddedFontLst>
    <p:embeddedFont>
      <p:font typeface="Calibri" pitchFamily="34" charset="0"/>
      <p:regular r:id="rId25"/>
      <p:bold r:id="rId26"/>
      <p:italic r:id="rId27"/>
      <p:boldItalic r:id="rId28"/>
    </p:embeddedFont>
    <p:embeddedFont>
      <p:font typeface="ＭＳ Ｐゴシック" charset="-128"/>
      <p:regular r:id="rId29"/>
    </p:embeddedFont>
    <p:embeddedFont>
      <p:font typeface="Times" pitchFamily="18" charset="0"/>
      <p:regular r:id="rId30"/>
      <p:bold r:id="rId31"/>
      <p:italic r:id="rId32"/>
      <p:boldItalic r:id="rId33"/>
    </p:embeddedFont>
    <p:embeddedFont>
      <p:font typeface="Arial Black" pitchFamily="34" charset="0"/>
      <p:bold r:id="rId34"/>
    </p:embeddedFont>
    <p:embeddedFont>
      <p:font typeface="宋体" charset="-122"/>
      <p:regular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CC"/>
    <a:srgbClr val="3333CC"/>
    <a:srgbClr val="0000FF"/>
    <a:srgbClr val="CC00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58" autoAdjust="0"/>
  </p:normalViewPr>
  <p:slideViewPr>
    <p:cSldViewPr>
      <p:cViewPr varScale="1">
        <p:scale>
          <a:sx n="95" d="100"/>
          <a:sy n="95" d="100"/>
        </p:scale>
        <p:origin x="-102"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4820"/>
          </a:xfrm>
          <a:prstGeom prst="rect">
            <a:avLst/>
          </a:prstGeom>
        </p:spPr>
        <p:txBody>
          <a:bodyPr vert="horz" lIns="93167" tIns="46584" rIns="93167" bIns="46584"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69592" y="0"/>
            <a:ext cx="3039219" cy="464820"/>
          </a:xfrm>
          <a:prstGeom prst="rect">
            <a:avLst/>
          </a:prstGeom>
        </p:spPr>
        <p:txBody>
          <a:bodyPr vert="horz" lIns="93167" tIns="46584" rIns="93167" bIns="46584" rtlCol="0"/>
          <a:lstStyle>
            <a:lvl1pPr algn="r">
              <a:defRPr sz="1200">
                <a:latin typeface="Arial" pitchFamily="34" charset="0"/>
              </a:defRPr>
            </a:lvl1pPr>
          </a:lstStyle>
          <a:p>
            <a:pPr>
              <a:defRPr/>
            </a:pPr>
            <a:fld id="{21BADA05-01B3-43C4-B154-51AFAF899EC4}" type="datetimeFigureOut">
              <a:rPr lang="en-US"/>
              <a:pPr>
                <a:defRPr/>
              </a:pPr>
              <a:t>10/13/2011</a:t>
            </a:fld>
            <a:endParaRPr lang="en-US" dirty="0"/>
          </a:p>
        </p:txBody>
      </p:sp>
      <p:sp>
        <p:nvSpPr>
          <p:cNvPr id="4" name="Footer Placeholder 3"/>
          <p:cNvSpPr>
            <a:spLocks noGrp="1"/>
          </p:cNvSpPr>
          <p:nvPr>
            <p:ph type="ftr" sz="quarter" idx="2"/>
          </p:nvPr>
        </p:nvSpPr>
        <p:spPr>
          <a:xfrm>
            <a:off x="0" y="8829989"/>
            <a:ext cx="3039219" cy="464820"/>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69592" y="8829989"/>
            <a:ext cx="3039219" cy="464820"/>
          </a:xfrm>
          <a:prstGeom prst="rect">
            <a:avLst/>
          </a:prstGeom>
        </p:spPr>
        <p:txBody>
          <a:bodyPr vert="horz" lIns="93167" tIns="46584" rIns="93167" bIns="46584" rtlCol="0" anchor="b"/>
          <a:lstStyle>
            <a:lvl1pPr algn="r">
              <a:defRPr sz="1200">
                <a:latin typeface="Arial" pitchFamily="34" charset="0"/>
              </a:defRPr>
            </a:lvl1pPr>
          </a:lstStyle>
          <a:p>
            <a:pPr>
              <a:defRPr/>
            </a:pPr>
            <a:fld id="{3515E4FB-24BF-45E1-8AC9-ECF1763CF72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4820"/>
          </a:xfrm>
          <a:prstGeom prst="rect">
            <a:avLst/>
          </a:prstGeom>
        </p:spPr>
        <p:txBody>
          <a:bodyPr vert="horz" lIns="93167" tIns="46584" rIns="93167" bIns="46584"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69592" y="0"/>
            <a:ext cx="3039219" cy="464820"/>
          </a:xfrm>
          <a:prstGeom prst="rect">
            <a:avLst/>
          </a:prstGeom>
        </p:spPr>
        <p:txBody>
          <a:bodyPr vert="horz" lIns="93167" tIns="46584" rIns="93167" bIns="46584" rtlCol="0"/>
          <a:lstStyle>
            <a:lvl1pPr algn="r">
              <a:defRPr sz="1200">
                <a:latin typeface="Arial" pitchFamily="34" charset="0"/>
              </a:defRPr>
            </a:lvl1pPr>
          </a:lstStyle>
          <a:p>
            <a:pPr>
              <a:defRPr/>
            </a:pPr>
            <a:fld id="{FDE275E5-1B41-4A62-89C9-212A4BC48344}" type="datetimeFigureOut">
              <a:rPr lang="en-US"/>
              <a:pPr>
                <a:defRPr/>
              </a:pPr>
              <a:t>10/13/2011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smtClean="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89"/>
            <a:ext cx="3039219" cy="464820"/>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69592" y="8829989"/>
            <a:ext cx="3039219" cy="464820"/>
          </a:xfrm>
          <a:prstGeom prst="rect">
            <a:avLst/>
          </a:prstGeom>
        </p:spPr>
        <p:txBody>
          <a:bodyPr vert="horz" lIns="93167" tIns="46584" rIns="93167" bIns="46584" rtlCol="0" anchor="b"/>
          <a:lstStyle>
            <a:lvl1pPr algn="r">
              <a:defRPr sz="1200">
                <a:latin typeface="Arial" pitchFamily="34" charset="0"/>
              </a:defRPr>
            </a:lvl1pPr>
          </a:lstStyle>
          <a:p>
            <a:pPr>
              <a:defRPr/>
            </a:pPr>
            <a:fld id="{998DCA08-7CDB-4465-9255-A1DE37E7537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98E92F-0A8E-4BAC-BC8C-EBA13409D49B}" type="slidenum">
              <a:rPr lang="en-US"/>
              <a:pPr/>
              <a:t>1</a:t>
            </a:fld>
            <a:endParaRPr lang="en-US"/>
          </a:p>
        </p:txBody>
      </p:sp>
      <p:sp>
        <p:nvSpPr>
          <p:cNvPr id="17411" name="Rectangle 2"/>
          <p:cNvSpPr>
            <a:spLocks noGrp="1" noRot="1" noChangeAspect="1" noChangeArrowheads="1" noTextEdit="1"/>
          </p:cNvSpPr>
          <p:nvPr>
            <p:ph type="sldImg"/>
          </p:nvPr>
        </p:nvSpPr>
        <p:spPr>
          <a:xfrm>
            <a:off x="1181100" y="696913"/>
            <a:ext cx="4648200" cy="3486150"/>
          </a:xfrm>
          <a:ln/>
        </p:spPr>
      </p:sp>
      <p:sp>
        <p:nvSpPr>
          <p:cNvPr id="17412" name="Rectangle 3"/>
          <p:cNvSpPr>
            <a:spLocks noGrp="1" noChangeArrowheads="1"/>
          </p:cNvSpPr>
          <p:nvPr>
            <p:ph type="body" idx="1"/>
          </p:nvPr>
        </p:nvSpPr>
        <p:spPr>
          <a:noFill/>
          <a:ln/>
        </p:spPr>
        <p:txBody>
          <a:bodyPr/>
          <a:lstStyle/>
          <a:p>
            <a:pPr eaLnBrk="1" hangingPunct="1"/>
            <a:endParaRPr lang="en-US" smtClean="0">
              <a:latin typeface="Times"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idx="5"/>
          </p:nvPr>
        </p:nvSpPr>
        <p:spPr>
          <a:noFill/>
        </p:spPr>
        <p:txBody>
          <a:bodyPr/>
          <a:lstStyle/>
          <a:p>
            <a:fld id="{E6B1884B-266D-4B21-9C13-E0777B0E19BC}" type="slidenum">
              <a:rPr lang="en-GB"/>
              <a:pPr/>
              <a:t>6</a:t>
            </a:fld>
            <a:endParaRPr lang="en-GB"/>
          </a:p>
        </p:txBody>
      </p:sp>
      <p:sp>
        <p:nvSpPr>
          <p:cNvPr id="18435" name="Rectangle 1"/>
          <p:cNvSpPr>
            <a:spLocks noGrp="1" noRot="1" noChangeAspect="1" noChangeArrowheads="1" noTextEdit="1"/>
          </p:cNvSpPr>
          <p:nvPr>
            <p:ph type="sldImg"/>
          </p:nvPr>
        </p:nvSpPr>
        <p:spPr>
          <a:xfrm>
            <a:off x="1181100" y="704850"/>
            <a:ext cx="4648200" cy="3486150"/>
          </a:xfrm>
          <a:solidFill>
            <a:srgbClr val="FFFFFF"/>
          </a:solidFill>
          <a:ln/>
        </p:spPr>
      </p:sp>
      <p:sp>
        <p:nvSpPr>
          <p:cNvPr id="18436" name="Rectangle 2"/>
          <p:cNvSpPr>
            <a:spLocks noGrp="1" noChangeArrowheads="1"/>
          </p:cNvSpPr>
          <p:nvPr>
            <p:ph type="body" idx="1"/>
          </p:nvPr>
        </p:nvSpPr>
        <p:spPr>
          <a:xfrm>
            <a:off x="701040" y="4414177"/>
            <a:ext cx="5609943" cy="4101068"/>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smtClean="0">
                <a:latin typeface="Times" pitchFamily="18" charset="0"/>
                <a:ea typeface="ＭＳ Ｐゴシック" pitchFamily="34" charset="-128"/>
              </a:rPr>
              <a:t>The report identified critical actions and priorities that the science community feels need to be addressed to move the carbon research toward carbon products that can be systematically used by policy/management organizations.  The science community clearly identifies terrrestrial biomass maps and exploitation of lidar as clear priorities.  Atmospheric effort need to address the key “emission” issue; that is urban centers.  Furthermore, the ocean community concluded that as with systematic flux maps we need to focus on the Land-Ocean carbon exchange issues.</a:t>
            </a:r>
          </a:p>
          <a:p>
            <a:endParaRPr lang="en-US" smtClean="0">
              <a:latin typeface="Times" pitchFamily="18" charset="0"/>
              <a:ea typeface="ＭＳ Ｐゴシック" pitchFamily="34" charset="-128"/>
            </a:endParaRPr>
          </a:p>
          <a:p>
            <a:r>
              <a:rPr lang="en-US" smtClean="0">
                <a:latin typeface="Times" pitchFamily="18" charset="0"/>
                <a:ea typeface="ＭＳ Ｐゴシック" pitchFamily="34" charset="-128"/>
              </a:rPr>
              <a:t>The report is posted on our Carbon Cycle and Ecosystems website. </a:t>
            </a:r>
          </a:p>
        </p:txBody>
      </p:sp>
      <p:sp>
        <p:nvSpPr>
          <p:cNvPr id="35844" name="Slide Number Placeholder 3"/>
          <p:cNvSpPr>
            <a:spLocks noGrp="1"/>
          </p:cNvSpPr>
          <p:nvPr>
            <p:ph type="sldNum" sz="quarter" idx="5"/>
          </p:nvPr>
        </p:nvSpPr>
        <p:spPr>
          <a:noFill/>
        </p:spPr>
        <p:txBody>
          <a:bodyPr/>
          <a:lstStyle/>
          <a:p>
            <a:fld id="{7BE36C71-537F-4794-A5C7-9C9A670D88E0}" type="slidenum">
              <a:rPr lang="en-US" altLang="zh-CN"/>
              <a:pPr/>
              <a:t>19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Carbon Monitoring System Web site</a:t>
            </a:r>
            <a:endParaRPr lang="en-US" dirty="0"/>
          </a:p>
        </p:txBody>
      </p:sp>
      <p:sp>
        <p:nvSpPr>
          <p:cNvPr id="4" name="Slide Number Placeholder 3"/>
          <p:cNvSpPr>
            <a:spLocks noGrp="1"/>
          </p:cNvSpPr>
          <p:nvPr>
            <p:ph type="sldNum" sz="quarter" idx="10"/>
          </p:nvPr>
        </p:nvSpPr>
        <p:spPr/>
        <p:txBody>
          <a:bodyPr/>
          <a:lstStyle/>
          <a:p>
            <a:fld id="{793B8F77-2BB6-AF4F-B733-D16E3A17730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C7E95-A278-4C41-A245-13F7930A17ED}" type="datetimeFigureOut">
              <a:rPr lang="en-US"/>
              <a:pPr>
                <a:defRPr/>
              </a:pPr>
              <a:t>10/13/2011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6D9DEA-5BD1-4734-9C7F-B4697CE054F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B0D57B-FD48-4DE9-A417-3D42BFEEC6D6}" type="datetimeFigureOut">
              <a:rPr lang="en-US"/>
              <a:pPr>
                <a:defRPr/>
              </a:pPr>
              <a:t>10/13/2011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9EED8A-C77E-4AC1-A041-FB6FAF907C8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3583E-5C6C-491D-A941-00675E1CAC38}" type="datetimeFigureOut">
              <a:rPr lang="en-US"/>
              <a:pPr>
                <a:defRPr/>
              </a:pPr>
              <a:t>10/13/2011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3902B9-24F8-4A7C-B4B2-DDD8F667F4F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8160" cy="1143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1" y="1604329"/>
            <a:ext cx="404496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a:lstStyle/>
          <a:p>
            <a:pPr lvl="0"/>
            <a:endParaRPr lang="en-US" noProof="0"/>
          </a:p>
        </p:txBody>
      </p:sp>
      <p:sp>
        <p:nvSpPr>
          <p:cNvPr id="5" name="Date Placeholder 4"/>
          <p:cNvSpPr>
            <a:spLocks noGrp="1"/>
          </p:cNvSpPr>
          <p:nvPr>
            <p:ph type="dt" idx="10"/>
          </p:nvPr>
        </p:nvSpPr>
        <p:spPr>
          <a:xfrm>
            <a:off x="457200" y="6246813"/>
            <a:ext cx="2127250" cy="473075"/>
          </a:xfrm>
        </p:spPr>
        <p:txBody>
          <a:bodyPr/>
          <a:lstStyle>
            <a:lvl1pPr>
              <a:defRPr>
                <a:latin typeface="Arial" pitchFamily="34" charset="0"/>
                <a:ea typeface="ＭＳ Ｐゴシック" pitchFamily="34" charset="-128"/>
                <a:cs typeface="+mn-cs"/>
              </a:defRPr>
            </a:lvl1pPr>
          </a:lstStyle>
          <a:p>
            <a:pPr>
              <a:defRPr/>
            </a:pPr>
            <a:endParaRPr lang="en-GB"/>
          </a:p>
        </p:txBody>
      </p:sp>
      <p:sp>
        <p:nvSpPr>
          <p:cNvPr id="6" name="Footer Placeholder 5"/>
          <p:cNvSpPr>
            <a:spLocks noGrp="1"/>
          </p:cNvSpPr>
          <p:nvPr>
            <p:ph type="ftr" idx="11"/>
          </p:nvPr>
        </p:nvSpPr>
        <p:spPr>
          <a:xfrm>
            <a:off x="3127375" y="6246813"/>
            <a:ext cx="2897188" cy="473075"/>
          </a:xfrm>
          <a:prstGeom prst="rect">
            <a:avLst/>
          </a:prstGeom>
        </p:spPr>
        <p:txBody>
          <a:bodyPr lIns="82945" tIns="41473" rIns="82945" bIns="41473"/>
          <a:lstStyle>
            <a:lvl1pPr>
              <a:defRPr>
                <a:ea typeface="ＭＳ Ｐゴシック" pitchFamily="34" charset="-128"/>
                <a:cs typeface="+mn-cs"/>
              </a:defRPr>
            </a:lvl1pPr>
          </a:lstStyle>
          <a:p>
            <a:pPr>
              <a:defRPr/>
            </a:pPr>
            <a:endParaRPr lang="en-GB"/>
          </a:p>
        </p:txBody>
      </p:sp>
      <p:sp>
        <p:nvSpPr>
          <p:cNvPr id="7" name="Slide Number Placeholder 6"/>
          <p:cNvSpPr>
            <a:spLocks noGrp="1"/>
          </p:cNvSpPr>
          <p:nvPr>
            <p:ph type="sldNum" idx="12"/>
          </p:nvPr>
        </p:nvSpPr>
        <p:spPr>
          <a:xfrm>
            <a:off x="6554788" y="6246813"/>
            <a:ext cx="2128837" cy="473075"/>
          </a:xfrm>
        </p:spPr>
        <p:txBody>
          <a:bodyPr/>
          <a:lstStyle>
            <a:lvl1pPr>
              <a:defRPr/>
            </a:lvl1pPr>
          </a:lstStyle>
          <a:p>
            <a:fld id="{CC718FA8-E268-45F3-A493-827C30E5E76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E01C5-401E-4804-8996-59F8489E0EA0}" type="datetimeFigureOut">
              <a:rPr lang="en-US"/>
              <a:pPr>
                <a:defRPr/>
              </a:pPr>
              <a:t>10/13/2011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A63448-1569-495E-81F7-38D21653FB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3072F0-1027-43FE-B65F-06A0F7476104}" type="datetimeFigureOut">
              <a:rPr lang="en-US"/>
              <a:pPr>
                <a:defRPr/>
              </a:pPr>
              <a:t>10/13/2011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B7B454-C67D-4616-97C0-71B0D2FBA56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029E35-E243-4A0B-9B5A-5F347649378C}" type="datetimeFigureOut">
              <a:rPr lang="en-US"/>
              <a:pPr>
                <a:defRPr/>
              </a:pPr>
              <a:t>10/13/2011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286AE5-7640-41F7-A683-977CE8CA06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86F248-87EF-4D61-B558-62B2F77A093C}" type="datetimeFigureOut">
              <a:rPr lang="en-US"/>
              <a:pPr>
                <a:defRPr/>
              </a:pPr>
              <a:t>10/13/2011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503C7E-031B-4E50-B95E-327420A52D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201D6F-D1DE-4EC6-9905-C1E5E7BE2ADE}" type="datetimeFigureOut">
              <a:rPr lang="en-US"/>
              <a:pPr>
                <a:defRPr/>
              </a:pPr>
              <a:t>10/13/2011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153C38-AB9D-4CEC-850C-4C86B2CEBDD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1C937B-377C-4E20-B974-C730E1097C12}" type="datetimeFigureOut">
              <a:rPr lang="en-US"/>
              <a:pPr>
                <a:defRPr/>
              </a:pPr>
              <a:t>10/13/2011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21C38E-64C3-4894-BC63-F4CA8199A6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CB3E15-8670-41A9-9D45-EF41CED94A27}" type="datetimeFigureOut">
              <a:rPr lang="en-US"/>
              <a:pPr>
                <a:defRPr/>
              </a:pPr>
              <a:t>10/13/2011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FB8D7-ACF7-4F52-A012-DEE176C1E7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5CFBE8-E173-4D1D-8F28-1CD417F0354B}" type="datetimeFigureOut">
              <a:rPr lang="en-US"/>
              <a:pPr>
                <a:defRPr/>
              </a:pPr>
              <a:t>10/13/2011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AED241-708F-4538-AA93-64DB7CB8F7E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4BC7B11-F5F3-43D4-99AB-6D3B87B43223}" type="datetimeFigureOut">
              <a:rPr lang="en-US"/>
              <a:pPr>
                <a:defRPr/>
              </a:pPr>
              <a:t>10/13/2011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5F7E60-9F83-4C74-A9FC-8E77BC15BE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arbon.nasa.gov/"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p>
            <a:fld id="{57B279F2-1524-4C22-A54A-A09E82FD0206}" type="slidenum">
              <a:rPr lang="en-US"/>
              <a:pPr/>
              <a:t>1</a:t>
            </a:fld>
            <a:endParaRPr lang="en-US"/>
          </a:p>
        </p:txBody>
      </p:sp>
      <p:pic>
        <p:nvPicPr>
          <p:cNvPr id="16387" name="Picture 3"/>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6388" name="Text Box 4"/>
          <p:cNvSpPr txBox="1">
            <a:spLocks noChangeArrowheads="1"/>
          </p:cNvSpPr>
          <p:nvPr/>
        </p:nvSpPr>
        <p:spPr bwMode="auto">
          <a:xfrm>
            <a:off x="1106487" y="1460500"/>
            <a:ext cx="7504113" cy="3693319"/>
          </a:xfrm>
          <a:prstGeom prst="rect">
            <a:avLst/>
          </a:prstGeom>
          <a:noFill/>
          <a:ln w="9525">
            <a:noFill/>
            <a:miter lim="800000"/>
            <a:headEnd/>
            <a:tailEnd/>
          </a:ln>
        </p:spPr>
        <p:txBody>
          <a:bodyPr>
            <a:spAutoFit/>
          </a:bodyPr>
          <a:lstStyle/>
          <a:p>
            <a:pPr algn="ctr"/>
            <a:r>
              <a:rPr lang="en-US" sz="3200" b="1" dirty="0" smtClean="0">
                <a:solidFill>
                  <a:schemeClr val="bg1"/>
                </a:solidFill>
              </a:rPr>
              <a:t>NASA Carbon Monitoring System</a:t>
            </a:r>
          </a:p>
          <a:p>
            <a:pPr algn="ctr"/>
            <a:endParaRPr lang="en-US" sz="3200" dirty="0">
              <a:solidFill>
                <a:schemeClr val="bg1"/>
              </a:solidFill>
            </a:endParaRPr>
          </a:p>
          <a:p>
            <a:pPr algn="ctr"/>
            <a:endParaRPr lang="en-US" sz="3200" i="1" u="sng" dirty="0">
              <a:solidFill>
                <a:schemeClr val="bg1"/>
              </a:solidFill>
            </a:endParaRPr>
          </a:p>
          <a:p>
            <a:pPr algn="ctr"/>
            <a:r>
              <a:rPr lang="en-US" sz="2400" b="1" dirty="0" smtClean="0">
                <a:solidFill>
                  <a:schemeClr val="bg1"/>
                </a:solidFill>
              </a:rPr>
              <a:t>J</a:t>
            </a:r>
            <a:r>
              <a:rPr lang="en-US" sz="2400" b="1" dirty="0">
                <a:solidFill>
                  <a:schemeClr val="bg1"/>
                </a:solidFill>
              </a:rPr>
              <a:t>. A. </a:t>
            </a:r>
            <a:r>
              <a:rPr lang="en-US" sz="2400" b="1" dirty="0" smtClean="0">
                <a:solidFill>
                  <a:schemeClr val="bg1"/>
                </a:solidFill>
              </a:rPr>
              <a:t>Kaye, </a:t>
            </a:r>
            <a:r>
              <a:rPr lang="en-US" sz="2400" b="1" dirty="0">
                <a:solidFill>
                  <a:schemeClr val="bg1"/>
                </a:solidFill>
              </a:rPr>
              <a:t>B. </a:t>
            </a:r>
            <a:r>
              <a:rPr lang="en-US" sz="2400" b="1" dirty="0" smtClean="0">
                <a:solidFill>
                  <a:schemeClr val="bg1"/>
                </a:solidFill>
              </a:rPr>
              <a:t>Doorn, K. W. Jucks, D</a:t>
            </a:r>
            <a:r>
              <a:rPr lang="en-US" sz="2400" b="1" dirty="0">
                <a:solidFill>
                  <a:schemeClr val="bg1"/>
                </a:solidFill>
              </a:rPr>
              <a:t>. E. </a:t>
            </a:r>
            <a:r>
              <a:rPr lang="en-US" sz="2400" b="1" dirty="0" smtClean="0">
                <a:solidFill>
                  <a:schemeClr val="bg1"/>
                </a:solidFill>
              </a:rPr>
              <a:t>Wickland, </a:t>
            </a:r>
            <a:r>
              <a:rPr lang="en-US" sz="2400" b="1" dirty="0">
                <a:solidFill>
                  <a:schemeClr val="bg1"/>
                </a:solidFill>
              </a:rPr>
              <a:t>and P. S. </a:t>
            </a:r>
            <a:r>
              <a:rPr lang="en-US" sz="2400" b="1" dirty="0" smtClean="0">
                <a:solidFill>
                  <a:schemeClr val="bg1"/>
                </a:solidFill>
              </a:rPr>
              <a:t>Bontempi</a:t>
            </a:r>
            <a:endParaRPr lang="en-US" sz="1800" b="1" dirty="0">
              <a:solidFill>
                <a:schemeClr val="bg1"/>
              </a:solidFill>
            </a:endParaRPr>
          </a:p>
          <a:p>
            <a:pPr algn="ctr"/>
            <a:r>
              <a:rPr lang="en-US" sz="1800" b="1" dirty="0">
                <a:solidFill>
                  <a:schemeClr val="bg1"/>
                </a:solidFill>
              </a:rPr>
              <a:t>Earth Science Division</a:t>
            </a:r>
          </a:p>
          <a:p>
            <a:pPr algn="ctr"/>
            <a:r>
              <a:rPr lang="en-US" sz="1800" b="1" dirty="0">
                <a:solidFill>
                  <a:schemeClr val="bg1"/>
                </a:solidFill>
              </a:rPr>
              <a:t>Science Mission Directorate</a:t>
            </a:r>
          </a:p>
          <a:p>
            <a:pPr algn="ctr"/>
            <a:endParaRPr lang="en-US" sz="1800" b="1" dirty="0">
              <a:solidFill>
                <a:schemeClr val="bg1"/>
              </a:solidFill>
            </a:endParaRPr>
          </a:p>
          <a:p>
            <a:pPr algn="ctr"/>
            <a:r>
              <a:rPr lang="en-US" sz="1800" b="1" dirty="0">
                <a:solidFill>
                  <a:schemeClr val="bg1"/>
                </a:solidFill>
              </a:rPr>
              <a:t>NASA Headquarters</a:t>
            </a:r>
          </a:p>
          <a:p>
            <a:pPr algn="ctr"/>
            <a:r>
              <a:rPr lang="en-US" sz="1800" b="1" dirty="0">
                <a:solidFill>
                  <a:schemeClr val="bg1"/>
                </a:solidFill>
              </a:rPr>
              <a:t> </a:t>
            </a:r>
            <a:endParaRPr lang="en-US" sz="1800" b="1" i="1" dirty="0">
              <a:solidFill>
                <a:schemeClr val="bg1"/>
              </a:solidFill>
            </a:endParaRPr>
          </a:p>
        </p:txBody>
      </p:sp>
      <p:sp>
        <p:nvSpPr>
          <p:cNvPr id="16389" name="Rectangle 5"/>
          <p:cNvSpPr>
            <a:spLocks noChangeArrowheads="1"/>
          </p:cNvSpPr>
          <p:nvPr/>
        </p:nvSpPr>
        <p:spPr bwMode="auto">
          <a:xfrm>
            <a:off x="914400" y="6019800"/>
            <a:ext cx="7242175" cy="476250"/>
          </a:xfrm>
          <a:prstGeom prst="rect">
            <a:avLst/>
          </a:prstGeom>
          <a:solidFill>
            <a:srgbClr val="000000">
              <a:alpha val="76862"/>
            </a:srgbClr>
          </a:solidFill>
          <a:ln w="9525">
            <a:noFill/>
            <a:miter lim="800000"/>
            <a:headEnd/>
            <a:tailEnd/>
          </a:ln>
        </p:spPr>
        <p:txBody>
          <a:bodyPr anchor="ctr">
            <a:spAutoFit/>
          </a:bodyPr>
          <a:lstStyle/>
          <a:p>
            <a:pPr algn="ctr" eaLnBrk="0" hangingPunct="0"/>
            <a:endParaRPr lang="en-US" sz="700" b="0" i="1" dirty="0">
              <a:solidFill>
                <a:schemeClr val="bg1"/>
              </a:solidFill>
            </a:endParaRPr>
          </a:p>
          <a:p>
            <a:pPr algn="ctr" eaLnBrk="0" hangingPunct="0">
              <a:spcAft>
                <a:spcPct val="20000"/>
              </a:spcAft>
            </a:pPr>
            <a:r>
              <a:rPr lang="en-US" sz="1800" b="1" i="1" dirty="0" smtClean="0">
                <a:solidFill>
                  <a:schemeClr val="bg1"/>
                </a:solidFill>
              </a:rPr>
              <a:t>October 5, 2011</a:t>
            </a:r>
            <a:endParaRPr lang="en-US" sz="1800" b="1" i="1" dirty="0">
              <a:solidFill>
                <a:schemeClr val="bg1"/>
              </a:solidFill>
            </a:endParaRPr>
          </a:p>
        </p:txBody>
      </p:sp>
      <p:sp>
        <p:nvSpPr>
          <p:cNvPr id="16390" name="Rectangle 7"/>
          <p:cNvSpPr>
            <a:spLocks noChangeArrowheads="1"/>
          </p:cNvSpPr>
          <p:nvPr/>
        </p:nvSpPr>
        <p:spPr bwMode="auto">
          <a:xfrm>
            <a:off x="-892175" y="-915988"/>
            <a:ext cx="184150" cy="519113"/>
          </a:xfrm>
          <a:prstGeom prst="rect">
            <a:avLst/>
          </a:prstGeom>
          <a:noFill/>
          <a:ln w="9525">
            <a:noFill/>
            <a:miter lim="800000"/>
            <a:headEnd/>
            <a:tailEnd/>
          </a:ln>
        </p:spPr>
        <p:txBody>
          <a:bodyPr wrap="none">
            <a:spAutoFit/>
          </a:bodyPr>
          <a:lstStyle/>
          <a:p>
            <a:pPr algn="ctr" eaLnBrk="0" hangingPunct="0"/>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6200"/>
            <a:ext cx="8610600" cy="13716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4046" y="152400"/>
            <a:ext cx="8617554" cy="1200328"/>
          </a:xfrm>
          <a:prstGeom prst="rect">
            <a:avLst/>
          </a:prstGeom>
          <a:noFill/>
        </p:spPr>
        <p:txBody>
          <a:bodyPr wrap="square" rtlCol="0">
            <a:spAutoFit/>
          </a:bodyPr>
          <a:lstStyle/>
          <a:p>
            <a:r>
              <a:rPr lang="en-US" sz="2400" b="1" dirty="0" smtClean="0">
                <a:solidFill>
                  <a:schemeClr val="bg1"/>
                </a:solidFill>
                <a:latin typeface="Times"/>
                <a:cs typeface="Times"/>
              </a:rPr>
              <a:t>Model components used in the CMS Flux Pilot Project, indicating the purpose of the model, the data constraints used and the institutional leaders of each component</a:t>
            </a:r>
          </a:p>
        </p:txBody>
      </p:sp>
      <p:sp>
        <p:nvSpPr>
          <p:cNvPr id="5" name="Subtitle 2"/>
          <p:cNvSpPr txBox="1">
            <a:spLocks/>
          </p:cNvSpPr>
          <p:nvPr/>
        </p:nvSpPr>
        <p:spPr>
          <a:xfrm>
            <a:off x="280753" y="1766725"/>
            <a:ext cx="8595973" cy="4802960"/>
          </a:xfrm>
          <a:prstGeom prst="rect">
            <a:avLst/>
          </a:prstGeom>
        </p:spPr>
        <p:txBody>
          <a:bodyPr vert="horz" lIns="91440" tIns="45720" rIns="91440" bIns="45720" rtlCol="0">
            <a:normAutofit/>
          </a:bodyPr>
          <a:lstStyle/>
          <a:p>
            <a:pPr marL="230188" indent="-230188"/>
            <a:r>
              <a:rPr lang="en-US" dirty="0" smtClean="0">
                <a:latin typeface="Times"/>
                <a:cs typeface="Times"/>
              </a:rPr>
              <a:t>CASA (ARC – Potter):  </a:t>
            </a:r>
          </a:p>
          <a:p>
            <a:pPr marL="230188" indent="-230188">
              <a:buFont typeface="Arial"/>
              <a:buChar char="•"/>
            </a:pPr>
            <a:r>
              <a:rPr lang="en-US" dirty="0" smtClean="0">
                <a:latin typeface="Times"/>
                <a:cs typeface="Times"/>
              </a:rPr>
              <a:t>Biophysical land carbon fluxes using satellite-data (MODIS) and meteorological (MERRA) constraints</a:t>
            </a:r>
          </a:p>
          <a:p>
            <a:pPr marL="230188" indent="-230188"/>
            <a:r>
              <a:rPr lang="en-US" dirty="0" smtClean="0">
                <a:latin typeface="Times"/>
                <a:cs typeface="Times"/>
              </a:rPr>
              <a:t>CASA/GFED3 (GSFC – </a:t>
            </a:r>
            <a:r>
              <a:rPr lang="en-US" dirty="0" err="1" smtClean="0">
                <a:latin typeface="Times"/>
                <a:cs typeface="Times"/>
              </a:rPr>
              <a:t>Collatz</a:t>
            </a:r>
            <a:r>
              <a:rPr lang="en-US" dirty="0" smtClean="0">
                <a:latin typeface="Times"/>
                <a:cs typeface="Times"/>
              </a:rPr>
              <a:t>): </a:t>
            </a:r>
          </a:p>
          <a:p>
            <a:pPr marL="230188" indent="-230188">
              <a:buFont typeface="Arial"/>
              <a:buChar char="•"/>
            </a:pPr>
            <a:r>
              <a:rPr lang="en-US" dirty="0" smtClean="0">
                <a:latin typeface="Times"/>
                <a:cs typeface="Times"/>
              </a:rPr>
              <a:t>Biomass-burning emissions estimates with data constraints (MODIS, etc.) </a:t>
            </a:r>
          </a:p>
          <a:p>
            <a:pPr marL="230188" indent="-230188">
              <a:buFont typeface="Arial"/>
              <a:buChar char="•"/>
            </a:pPr>
            <a:r>
              <a:rPr lang="en-US" dirty="0" smtClean="0">
                <a:latin typeface="Times"/>
                <a:cs typeface="Times"/>
              </a:rPr>
              <a:t>Biophysical land carbon fluxes using satellite data (MODIS) and meteorological (MERRA) constraints </a:t>
            </a:r>
          </a:p>
          <a:p>
            <a:pPr marL="230188" indent="-230188"/>
            <a:r>
              <a:rPr lang="en-US" dirty="0" smtClean="0">
                <a:latin typeface="Times"/>
                <a:cs typeface="Times"/>
              </a:rPr>
              <a:t>ECCO2 (JPL – </a:t>
            </a:r>
            <a:r>
              <a:rPr lang="en-US" dirty="0" err="1" smtClean="0">
                <a:latin typeface="Times"/>
                <a:cs typeface="Times"/>
              </a:rPr>
              <a:t>Menemenlis</a:t>
            </a:r>
            <a:r>
              <a:rPr lang="en-US" dirty="0" smtClean="0">
                <a:latin typeface="Times"/>
                <a:cs typeface="Times"/>
              </a:rPr>
              <a:t>, collaborating with MIT – Hill) </a:t>
            </a:r>
          </a:p>
          <a:p>
            <a:pPr marL="230188" indent="-230188">
              <a:buFont typeface="Arial"/>
              <a:buChar char="•"/>
            </a:pPr>
            <a:r>
              <a:rPr lang="en-US" dirty="0" smtClean="0">
                <a:latin typeface="Times"/>
                <a:cs typeface="Times"/>
              </a:rPr>
              <a:t>Ocean carbon fluxes using a data-constrained physical ocean model and a self-organizing marine ecosystem model</a:t>
            </a:r>
          </a:p>
          <a:p>
            <a:pPr marL="230188" indent="-230188"/>
            <a:r>
              <a:rPr lang="en-US" dirty="0" smtClean="0">
                <a:latin typeface="Times"/>
                <a:cs typeface="Times"/>
              </a:rPr>
              <a:t>NOBM (GSFC – Gregg): </a:t>
            </a:r>
          </a:p>
          <a:p>
            <a:pPr marL="230188" indent="-230188">
              <a:buFont typeface="Arial"/>
              <a:buChar char="•"/>
            </a:pPr>
            <a:r>
              <a:rPr lang="en-US" dirty="0" smtClean="0">
                <a:latin typeface="Times"/>
                <a:cs typeface="Times"/>
              </a:rPr>
              <a:t>Physical/Biogeochemical ocean carbon fluxes using GEOS-5-constrained physical ocean model and observation-constrained (</a:t>
            </a:r>
            <a:r>
              <a:rPr lang="en-US" dirty="0" err="1" smtClean="0">
                <a:latin typeface="Times"/>
                <a:cs typeface="Times"/>
              </a:rPr>
              <a:t>SeaWiFS</a:t>
            </a:r>
            <a:r>
              <a:rPr lang="en-US" dirty="0" smtClean="0">
                <a:latin typeface="Times"/>
                <a:cs typeface="Times"/>
              </a:rPr>
              <a:t>, MODIS) biogeochemistry</a:t>
            </a:r>
          </a:p>
          <a:p>
            <a:pPr marL="230188" indent="-230188"/>
            <a:r>
              <a:rPr lang="en-US" dirty="0" smtClean="0">
                <a:latin typeface="Times"/>
                <a:cs typeface="Times"/>
              </a:rPr>
              <a:t>GEOS-5 GCM (GSFC – </a:t>
            </a:r>
            <a:r>
              <a:rPr lang="en-US" dirty="0" err="1" smtClean="0">
                <a:latin typeface="Times"/>
                <a:cs typeface="Times"/>
              </a:rPr>
              <a:t>Ott</a:t>
            </a:r>
            <a:r>
              <a:rPr lang="en-US" dirty="0" smtClean="0">
                <a:latin typeface="Times"/>
                <a:cs typeface="Times"/>
              </a:rPr>
              <a:t>): </a:t>
            </a:r>
          </a:p>
          <a:p>
            <a:pPr marL="230188" indent="-230188">
              <a:buFont typeface="Arial"/>
              <a:buChar char="•"/>
            </a:pPr>
            <a:r>
              <a:rPr lang="en-US" dirty="0" smtClean="0">
                <a:latin typeface="Times"/>
                <a:cs typeface="Times"/>
              </a:rPr>
              <a:t>MERRA-constrained ensembles of atmospheric CO</a:t>
            </a:r>
            <a:r>
              <a:rPr lang="en-US" baseline="-25000" dirty="0" smtClean="0">
                <a:latin typeface="Times"/>
                <a:cs typeface="Times"/>
              </a:rPr>
              <a:t>2</a:t>
            </a:r>
            <a:r>
              <a:rPr lang="en-US" dirty="0" smtClean="0">
                <a:latin typeface="Times"/>
                <a:cs typeface="Times"/>
              </a:rPr>
              <a:t> (fluxes and transport perturbed)</a:t>
            </a:r>
          </a:p>
          <a:p>
            <a:pPr marL="230188" indent="-230188"/>
            <a:r>
              <a:rPr lang="en-US" dirty="0" smtClean="0">
                <a:latin typeface="Times"/>
                <a:cs typeface="Times"/>
              </a:rPr>
              <a:t>GEOS-CHEM (JPL – Bowman): </a:t>
            </a:r>
          </a:p>
          <a:p>
            <a:pPr marL="230188" indent="-230188">
              <a:buFont typeface="Arial"/>
              <a:buChar char="•"/>
            </a:pPr>
            <a:r>
              <a:rPr lang="en-US" dirty="0" err="1" smtClean="0">
                <a:latin typeface="Times"/>
                <a:cs typeface="Times"/>
              </a:rPr>
              <a:t>Adjoint</a:t>
            </a:r>
            <a:r>
              <a:rPr lang="en-US" dirty="0" smtClean="0">
                <a:latin typeface="Times"/>
                <a:cs typeface="Times"/>
              </a:rPr>
              <a:t> of GEOS-</a:t>
            </a:r>
            <a:r>
              <a:rPr lang="en-US" dirty="0" err="1" smtClean="0">
                <a:latin typeface="Times"/>
                <a:cs typeface="Times"/>
              </a:rPr>
              <a:t>Chem</a:t>
            </a:r>
            <a:r>
              <a:rPr lang="en-US" dirty="0" smtClean="0">
                <a:latin typeface="Times"/>
                <a:cs typeface="Times"/>
              </a:rPr>
              <a:t> transport core (from GEOS-5) used in top-down inversion</a:t>
            </a:r>
          </a:p>
        </p:txBody>
      </p:sp>
      <p:sp>
        <p:nvSpPr>
          <p:cNvPr id="2" name="Slide Number Placeholder 1"/>
          <p:cNvSpPr>
            <a:spLocks noGrp="1"/>
          </p:cNvSpPr>
          <p:nvPr>
            <p:ph type="sldNum" sz="quarter" idx="12"/>
          </p:nvPr>
        </p:nvSpPr>
        <p:spPr/>
        <p:txBody>
          <a:bodyPr/>
          <a:lstStyle/>
          <a:p>
            <a:fld id="{22D7F4C8-0E2D-F74D-A0C0-61A19ED282E2}" type="slidenum">
              <a:rPr lang="en-US" smtClean="0"/>
              <a:pPr/>
              <a:t>10</a:t>
            </a:fld>
            <a:endParaRPr lang="en-US"/>
          </a:p>
        </p:txBody>
      </p:sp>
    </p:spTree>
    <p:extLst>
      <p:ext uri="{BB962C8B-B14F-4D97-AF65-F5344CB8AC3E}">
        <p14:creationId xmlns="" xmlns:p14="http://schemas.microsoft.com/office/powerpoint/2010/main" val="71025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
            <a:ext cx="8839200" cy="9906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9172" y="233242"/>
            <a:ext cx="8617554" cy="584775"/>
          </a:xfrm>
          <a:prstGeom prst="rect">
            <a:avLst/>
          </a:prstGeom>
          <a:noFill/>
        </p:spPr>
        <p:txBody>
          <a:bodyPr wrap="square" rtlCol="0">
            <a:spAutoFit/>
          </a:bodyPr>
          <a:lstStyle/>
          <a:p>
            <a:r>
              <a:rPr lang="en-US" sz="3200" b="1" dirty="0" smtClean="0">
                <a:solidFill>
                  <a:schemeClr val="bg1"/>
                </a:solidFill>
                <a:latin typeface="Times"/>
                <a:cs typeface="Times"/>
              </a:rPr>
              <a:t>Goals for the Year that is ending </a:t>
            </a:r>
          </a:p>
        </p:txBody>
      </p:sp>
      <p:sp>
        <p:nvSpPr>
          <p:cNvPr id="5" name="Subtitle 2"/>
          <p:cNvSpPr txBox="1">
            <a:spLocks/>
          </p:cNvSpPr>
          <p:nvPr/>
        </p:nvSpPr>
        <p:spPr>
          <a:xfrm>
            <a:off x="280753" y="1766725"/>
            <a:ext cx="8595973" cy="4802960"/>
          </a:xfrm>
          <a:prstGeom prst="rect">
            <a:avLst/>
          </a:prstGeom>
        </p:spPr>
        <p:txBody>
          <a:bodyPr vert="horz" lIns="91440" tIns="45720" rIns="91440" bIns="45720" rtlCol="0">
            <a:normAutofit/>
          </a:bodyPr>
          <a:lstStyle/>
          <a:p>
            <a:pPr marL="230188" indent="-230188"/>
            <a:r>
              <a:rPr lang="en-US" sz="2400" dirty="0" smtClean="0">
                <a:latin typeface="Times"/>
                <a:cs typeface="Times"/>
              </a:rPr>
              <a:t>1. </a:t>
            </a:r>
            <a:r>
              <a:rPr lang="en-US" sz="2400" b="1" dirty="0" smtClean="0">
                <a:latin typeface="Times"/>
                <a:cs typeface="Times"/>
              </a:rPr>
              <a:t>Compute bottom-up and top-down fluxes using the satellite-data constrained models</a:t>
            </a:r>
          </a:p>
          <a:p>
            <a:pPr marL="230188" indent="-230188"/>
            <a:endParaRPr lang="en-US" sz="2400" b="1" dirty="0">
              <a:latin typeface="Times"/>
              <a:cs typeface="Times"/>
            </a:endParaRPr>
          </a:p>
          <a:p>
            <a:pPr marL="230188" indent="-230188"/>
            <a:r>
              <a:rPr lang="en-US" sz="2400" b="1" dirty="0" smtClean="0">
                <a:latin typeface="Times"/>
                <a:cs typeface="Times"/>
              </a:rPr>
              <a:t>2. Compute these fluxes for one year (July 2009-June 2010), using ACOS/GOSAT retrievals of atmospheric CO</a:t>
            </a:r>
            <a:r>
              <a:rPr lang="en-US" sz="2400" b="1" baseline="-25000" dirty="0" smtClean="0">
                <a:latin typeface="Times"/>
                <a:cs typeface="Times"/>
              </a:rPr>
              <a:t>2</a:t>
            </a:r>
            <a:r>
              <a:rPr lang="en-US" sz="2400" b="1" dirty="0" smtClean="0">
                <a:latin typeface="Times"/>
                <a:cs typeface="Times"/>
              </a:rPr>
              <a:t> concentrations </a:t>
            </a:r>
          </a:p>
          <a:p>
            <a:pPr marL="230188" indent="-230188"/>
            <a:endParaRPr lang="en-US" sz="2400" b="1" dirty="0">
              <a:latin typeface="Times"/>
              <a:cs typeface="Times"/>
            </a:endParaRPr>
          </a:p>
          <a:p>
            <a:pPr marL="230188" indent="-230188"/>
            <a:r>
              <a:rPr lang="en-US" sz="2400" b="1" dirty="0" smtClean="0">
                <a:latin typeface="Times"/>
                <a:cs typeface="Times"/>
              </a:rPr>
              <a:t>3. Start to evaluate and assess the computed fluxes … (and improve them)</a:t>
            </a:r>
          </a:p>
        </p:txBody>
      </p:sp>
      <p:sp>
        <p:nvSpPr>
          <p:cNvPr id="2" name="Slide Number Placeholder 1"/>
          <p:cNvSpPr>
            <a:spLocks noGrp="1"/>
          </p:cNvSpPr>
          <p:nvPr>
            <p:ph type="sldNum" sz="quarter" idx="12"/>
          </p:nvPr>
        </p:nvSpPr>
        <p:spPr/>
        <p:txBody>
          <a:bodyPr/>
          <a:lstStyle/>
          <a:p>
            <a:fld id="{22D7F4C8-0E2D-F74D-A0C0-61A19ED282E2}" type="slidenum">
              <a:rPr lang="en-US" smtClean="0"/>
              <a:pPr/>
              <a:t>11</a:t>
            </a:fld>
            <a:endParaRPr lang="en-US"/>
          </a:p>
        </p:txBody>
      </p:sp>
    </p:spTree>
    <p:extLst>
      <p:ext uri="{BB962C8B-B14F-4D97-AF65-F5344CB8AC3E}">
        <p14:creationId xmlns="" xmlns:p14="http://schemas.microsoft.com/office/powerpoint/2010/main" val="49732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29698" name="Title 1"/>
          <p:cNvSpPr>
            <a:spLocks noGrp="1"/>
          </p:cNvSpPr>
          <p:nvPr>
            <p:ph type="title"/>
          </p:nvPr>
        </p:nvSpPr>
        <p:spPr>
          <a:xfrm>
            <a:off x="457200" y="76200"/>
            <a:ext cx="8229600" cy="1143000"/>
          </a:xfrm>
        </p:spPr>
        <p:txBody>
          <a:bodyPr/>
          <a:lstStyle/>
          <a:p>
            <a:pPr algn="ctr"/>
            <a:r>
              <a:rPr lang="en-US" b="1" dirty="0" smtClean="0">
                <a:solidFill>
                  <a:schemeClr val="bg1"/>
                </a:solidFill>
                <a:cs typeface="Arial" charset="0"/>
              </a:rPr>
              <a:t>Scoping Study</a:t>
            </a:r>
          </a:p>
        </p:txBody>
      </p:sp>
      <p:sp>
        <p:nvSpPr>
          <p:cNvPr id="29699" name="Content Placeholder 2"/>
          <p:cNvSpPr>
            <a:spLocks noGrp="1"/>
          </p:cNvSpPr>
          <p:nvPr>
            <p:ph idx="1"/>
          </p:nvPr>
        </p:nvSpPr>
        <p:spPr>
          <a:xfrm>
            <a:off x="304800" y="1295400"/>
            <a:ext cx="8458200" cy="5257800"/>
          </a:xfrm>
        </p:spPr>
        <p:txBody>
          <a:bodyPr/>
          <a:lstStyle/>
          <a:p>
            <a:pPr>
              <a:buClr>
                <a:srgbClr val="3333CC"/>
              </a:buClr>
              <a:buSzPct val="90000"/>
              <a:buFont typeface="Wingdings" pitchFamily="2" charset="2"/>
              <a:buChar char="v"/>
            </a:pPr>
            <a:r>
              <a:rPr lang="en-US" sz="2000" b="1" dirty="0" smtClean="0">
                <a:cs typeface="Arial" charset="0"/>
              </a:rPr>
              <a:t>The scoping study will provide a strategic plan for identifying how NASA will coordinate and support carbon policy and carbon management decisions (e.g., treaty verification, adaptation at local and regional scales)</a:t>
            </a:r>
          </a:p>
          <a:p>
            <a:pPr>
              <a:buClr>
                <a:srgbClr val="3333CC"/>
              </a:buClr>
              <a:buSzPct val="90000"/>
              <a:buFont typeface="Wingdings" pitchFamily="2" charset="2"/>
              <a:buChar char="v"/>
            </a:pPr>
            <a:r>
              <a:rPr lang="en-US" sz="2000" b="1" dirty="0" smtClean="0">
                <a:cs typeface="Arial" charset="0"/>
              </a:rPr>
              <a:t>Identify what products (with associated resolution and quality) can be provided over time, especially as observing system increases as outlined in NASA Climate Initiative (OCO-2, </a:t>
            </a:r>
            <a:r>
              <a:rPr lang="en-US" sz="2000" b="1" dirty="0" err="1" smtClean="0">
                <a:cs typeface="Arial" charset="0"/>
              </a:rPr>
              <a:t>ICESat</a:t>
            </a:r>
            <a:r>
              <a:rPr lang="en-US" sz="2000" b="1" dirty="0" smtClean="0">
                <a:cs typeface="Arial" charset="0"/>
              </a:rPr>
              <a:t> II, </a:t>
            </a:r>
            <a:r>
              <a:rPr lang="en-US" sz="2000" b="1" dirty="0" err="1" smtClean="0">
                <a:cs typeface="Arial" charset="0"/>
              </a:rPr>
              <a:t>DESDynI</a:t>
            </a:r>
            <a:r>
              <a:rPr lang="en-US" sz="2000" b="1" dirty="0" smtClean="0">
                <a:cs typeface="Arial" charset="0"/>
              </a:rPr>
              <a:t>-Radar, PACE, ASCENDS)</a:t>
            </a:r>
          </a:p>
          <a:p>
            <a:pPr>
              <a:buClr>
                <a:srgbClr val="3333CC"/>
              </a:buClr>
              <a:buSzPct val="90000"/>
              <a:buFont typeface="Wingdings" pitchFamily="2" charset="2"/>
              <a:buChar char="v"/>
            </a:pPr>
            <a:r>
              <a:rPr lang="en-US" sz="2000" b="1" dirty="0" smtClean="0">
                <a:cs typeface="Arial" charset="0"/>
              </a:rPr>
              <a:t>Examine how modeling and assimilation programs can be best positioned to benefit from the new observing capability, what additional data (ground, airborne) are needed to complement, and what types of computational and data delivery systems are needed to fully capitalize on new observational capability</a:t>
            </a:r>
          </a:p>
          <a:p>
            <a:pPr>
              <a:buClr>
                <a:srgbClr val="3333CC"/>
              </a:buClr>
              <a:buSzPct val="90000"/>
              <a:buFont typeface="Wingdings" pitchFamily="2" charset="2"/>
              <a:buChar char="v"/>
            </a:pPr>
            <a:r>
              <a:rPr lang="en-US" sz="2000" b="1" dirty="0" smtClean="0">
                <a:cs typeface="Arial" charset="0"/>
              </a:rPr>
              <a:t>Use systems engineering capability of NASA, as well as competitive approach to bring in expertise of outside community (particularly private sector)</a:t>
            </a:r>
            <a:endParaRPr lang="en-US" sz="2000" b="1" dirty="0" smtClean="0"/>
          </a:p>
        </p:txBody>
      </p:sp>
      <p:sp>
        <p:nvSpPr>
          <p:cNvPr id="29700" name="Slide Number Placeholder 3"/>
          <p:cNvSpPr>
            <a:spLocks noGrp="1"/>
          </p:cNvSpPr>
          <p:nvPr>
            <p:ph type="sldNum" sz="quarter" idx="10"/>
          </p:nvPr>
        </p:nvSpPr>
        <p:spPr>
          <a:xfrm>
            <a:off x="6553200" y="6356350"/>
            <a:ext cx="2133600" cy="365125"/>
          </a:xfrm>
          <a:noFill/>
        </p:spPr>
        <p:txBody>
          <a:bodyPr/>
          <a:lstStyle/>
          <a:p>
            <a:fld id="{FDFFE825-42C4-48D3-97B0-5A0DA8C56669}" type="slidenum">
              <a:rPr lang="en-US"/>
              <a:pPr/>
              <a:t>12</a:t>
            </a:fld>
            <a:endParaRPr lang="en-US"/>
          </a:p>
        </p:txBody>
      </p:sp>
      <p:pic>
        <p:nvPicPr>
          <p:cNvPr id="5"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29698" name="Title 1"/>
          <p:cNvSpPr>
            <a:spLocks noGrp="1"/>
          </p:cNvSpPr>
          <p:nvPr>
            <p:ph type="title"/>
          </p:nvPr>
        </p:nvSpPr>
        <p:spPr>
          <a:xfrm>
            <a:off x="2743200" y="0"/>
            <a:ext cx="6400800" cy="1143000"/>
          </a:xfrm>
        </p:spPr>
        <p:txBody>
          <a:bodyPr/>
          <a:lstStyle/>
          <a:p>
            <a:pPr algn="ctr"/>
            <a:r>
              <a:rPr lang="en-US" b="1" dirty="0" smtClean="0">
                <a:solidFill>
                  <a:schemeClr val="bg1"/>
                </a:solidFill>
                <a:cs typeface="Arial" charset="0"/>
              </a:rPr>
              <a:t>Other CMS Activities</a:t>
            </a:r>
          </a:p>
        </p:txBody>
      </p:sp>
      <p:sp>
        <p:nvSpPr>
          <p:cNvPr id="29699" name="Content Placeholder 2"/>
          <p:cNvSpPr>
            <a:spLocks noGrp="1"/>
          </p:cNvSpPr>
          <p:nvPr>
            <p:ph idx="1"/>
          </p:nvPr>
        </p:nvSpPr>
        <p:spPr>
          <a:xfrm>
            <a:off x="457200" y="1493837"/>
            <a:ext cx="8229600" cy="4525963"/>
          </a:xfrm>
        </p:spPr>
        <p:txBody>
          <a:bodyPr/>
          <a:lstStyle/>
          <a:p>
            <a:pPr>
              <a:buClr>
                <a:srgbClr val="3333CC"/>
              </a:buClr>
              <a:buSzPct val="90000"/>
              <a:buFont typeface="Wingdings" pitchFamily="2" charset="2"/>
              <a:buChar char="v"/>
            </a:pPr>
            <a:r>
              <a:rPr lang="en-US" sz="2000" b="1" dirty="0" smtClean="0">
                <a:cs typeface="Arial" charset="0"/>
              </a:rPr>
              <a:t>Additional ROSES Selections  to advance CMS goals and/or exploratory studies where research investments now may lead to new knowledge / capabilities for carbon monitoring – for example, for ocean carbon sources and sinks</a:t>
            </a:r>
          </a:p>
          <a:p>
            <a:pPr>
              <a:buClr>
                <a:srgbClr val="3333CC"/>
              </a:buClr>
              <a:buSzPct val="90000"/>
              <a:buFont typeface="Wingdings" pitchFamily="2" charset="2"/>
              <a:buChar char="v"/>
            </a:pPr>
            <a:r>
              <a:rPr lang="en-US" sz="2000" b="1" dirty="0" smtClean="0">
                <a:cs typeface="Arial" charset="0"/>
              </a:rPr>
              <a:t>Augmented </a:t>
            </a:r>
            <a:r>
              <a:rPr lang="en-US" sz="2000" b="1" i="1" dirty="0" smtClean="0">
                <a:cs typeface="Arial" charset="0"/>
              </a:rPr>
              <a:t>in situ </a:t>
            </a:r>
            <a:r>
              <a:rPr lang="en-US" sz="2000" b="1" dirty="0" smtClean="0">
                <a:cs typeface="Arial" charset="0"/>
              </a:rPr>
              <a:t>measurement and calibration/validation infrastructure in support of carbon monitoring</a:t>
            </a:r>
            <a:endParaRPr lang="en-US" sz="2000" b="1" dirty="0" smtClean="0"/>
          </a:p>
        </p:txBody>
      </p:sp>
      <p:sp>
        <p:nvSpPr>
          <p:cNvPr id="29700" name="Slide Number Placeholder 3"/>
          <p:cNvSpPr>
            <a:spLocks noGrp="1"/>
          </p:cNvSpPr>
          <p:nvPr>
            <p:ph type="sldNum" sz="quarter" idx="10"/>
          </p:nvPr>
        </p:nvSpPr>
        <p:spPr>
          <a:xfrm>
            <a:off x="6553200" y="6356350"/>
            <a:ext cx="2133600" cy="365125"/>
          </a:xfrm>
          <a:noFill/>
        </p:spPr>
        <p:txBody>
          <a:bodyPr/>
          <a:lstStyle/>
          <a:p>
            <a:fld id="{FDFFE825-42C4-48D3-97B0-5A0DA8C56669}" type="slidenum">
              <a:rPr lang="en-US"/>
              <a:pPr/>
              <a:t>13</a:t>
            </a:fld>
            <a:endParaRPr lang="en-US"/>
          </a:p>
        </p:txBody>
      </p:sp>
      <p:pic>
        <p:nvPicPr>
          <p:cNvPr id="5"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304800" y="71438"/>
            <a:ext cx="8534400" cy="461962"/>
          </a:xfrm>
          <a:prstGeom prst="rect">
            <a:avLst/>
          </a:prstGeom>
          <a:noFill/>
          <a:ln w="9525">
            <a:noFill/>
            <a:miter lim="800000"/>
            <a:headEnd/>
            <a:tailEnd/>
          </a:ln>
        </p:spPr>
        <p:txBody>
          <a:bodyPr>
            <a:spAutoFit/>
          </a:bodyPr>
          <a:lstStyle/>
          <a:p>
            <a:pPr algn="ctr"/>
            <a:r>
              <a:rPr lang="en-US" sz="2400">
                <a:solidFill>
                  <a:srgbClr val="0000FF"/>
                </a:solidFill>
                <a:cs typeface="Times New Roman" pitchFamily="18" charset="0"/>
              </a:rPr>
              <a:t>‘The Phytoplankton Carbon Project’</a:t>
            </a:r>
          </a:p>
        </p:txBody>
      </p:sp>
      <p:sp>
        <p:nvSpPr>
          <p:cNvPr id="26627" name="TextBox 17"/>
          <p:cNvSpPr txBox="1">
            <a:spLocks noChangeArrowheads="1"/>
          </p:cNvSpPr>
          <p:nvPr/>
        </p:nvSpPr>
        <p:spPr bwMode="auto">
          <a:xfrm>
            <a:off x="0" y="596900"/>
            <a:ext cx="9144000" cy="1108075"/>
          </a:xfrm>
          <a:prstGeom prst="rect">
            <a:avLst/>
          </a:prstGeom>
          <a:noFill/>
          <a:ln w="9525">
            <a:noFill/>
            <a:miter lim="800000"/>
            <a:headEnd/>
            <a:tailEnd/>
          </a:ln>
        </p:spPr>
        <p:txBody>
          <a:bodyPr>
            <a:spAutoFit/>
          </a:bodyPr>
          <a:lstStyle/>
          <a:p>
            <a:pPr>
              <a:spcAft>
                <a:spcPts val="600"/>
              </a:spcAft>
            </a:pPr>
            <a:r>
              <a:rPr lang="en-US" sz="1400" b="1" dirty="0">
                <a:solidFill>
                  <a:srgbClr val="0000FF"/>
                </a:solidFill>
                <a:cs typeface="Times New Roman" pitchFamily="18" charset="0"/>
              </a:rPr>
              <a:t>Context: </a:t>
            </a:r>
            <a:r>
              <a:rPr lang="en-US" sz="1400" b="1" dirty="0">
                <a:cs typeface="Times New Roman" pitchFamily="18" charset="0"/>
              </a:rPr>
              <a:t>NASA’s Earth System Satellites allow assessment and monitory of key ocean carbon stocks and rates and, when combined with models, allow assessments of CO</a:t>
            </a:r>
            <a:r>
              <a:rPr lang="en-US" sz="1400" b="1" baseline="-25000" dirty="0">
                <a:cs typeface="Times New Roman" pitchFamily="18" charset="0"/>
              </a:rPr>
              <a:t>2</a:t>
            </a:r>
            <a:r>
              <a:rPr lang="en-US" sz="1400" b="1" dirty="0">
                <a:cs typeface="Times New Roman" pitchFamily="18" charset="0"/>
              </a:rPr>
              <a:t> sinks and sources.</a:t>
            </a:r>
          </a:p>
          <a:p>
            <a:pPr>
              <a:spcAft>
                <a:spcPts val="600"/>
              </a:spcAft>
            </a:pPr>
            <a:r>
              <a:rPr lang="en-US" sz="1400" b="1" dirty="0">
                <a:solidFill>
                  <a:srgbClr val="0000FF"/>
                </a:solidFill>
                <a:cs typeface="Times New Roman" pitchFamily="18" charset="0"/>
              </a:rPr>
              <a:t>Issue: </a:t>
            </a:r>
            <a:r>
              <a:rPr lang="en-US" sz="1400" b="1" dirty="0">
                <a:cs typeface="Times New Roman" pitchFamily="18" charset="0"/>
              </a:rPr>
              <a:t>Phytoplankton biomass is central to a carbon monitoring scheme, but is still </a:t>
            </a:r>
            <a:r>
              <a:rPr lang="en-US" sz="1400" b="1" dirty="0" err="1">
                <a:cs typeface="Times New Roman" pitchFamily="18" charset="0"/>
              </a:rPr>
              <a:t>unvalidated</a:t>
            </a:r>
            <a:endParaRPr lang="en-US" sz="1400" b="1" dirty="0">
              <a:cs typeface="Times New Roman" pitchFamily="18" charset="0"/>
            </a:endParaRPr>
          </a:p>
          <a:p>
            <a:pPr>
              <a:spcAft>
                <a:spcPts val="600"/>
              </a:spcAft>
            </a:pPr>
            <a:r>
              <a:rPr lang="en-US" sz="1400" b="1" dirty="0">
                <a:solidFill>
                  <a:srgbClr val="0000FF"/>
                </a:solidFill>
                <a:cs typeface="Times New Roman" pitchFamily="18" charset="0"/>
              </a:rPr>
              <a:t>Project Scope: </a:t>
            </a:r>
            <a:r>
              <a:rPr lang="en-US" sz="1400" b="1" dirty="0">
                <a:cs typeface="Times New Roman" pitchFamily="18" charset="0"/>
              </a:rPr>
              <a:t>Parallel development to two field-deployable phytoplankton biomass measurements</a:t>
            </a:r>
          </a:p>
        </p:txBody>
      </p:sp>
      <p:grpSp>
        <p:nvGrpSpPr>
          <p:cNvPr id="2" name="Group 47"/>
          <p:cNvGrpSpPr>
            <a:grpSpLocks/>
          </p:cNvGrpSpPr>
          <p:nvPr/>
        </p:nvGrpSpPr>
        <p:grpSpPr bwMode="auto">
          <a:xfrm>
            <a:off x="228600" y="1828800"/>
            <a:ext cx="8620125" cy="4800600"/>
            <a:chOff x="228600" y="1905000"/>
            <a:chExt cx="8620125" cy="4800600"/>
          </a:xfrm>
        </p:grpSpPr>
        <p:pic>
          <p:nvPicPr>
            <p:cNvPr id="26629" name="Picture 9"/>
            <p:cNvPicPr>
              <a:picLocks noChangeAspect="1" noChangeArrowheads="1"/>
            </p:cNvPicPr>
            <p:nvPr/>
          </p:nvPicPr>
          <p:blipFill>
            <a:blip r:embed="rId2" cstate="print"/>
            <a:srcRect/>
            <a:stretch>
              <a:fillRect/>
            </a:stretch>
          </p:blipFill>
          <p:spPr bwMode="auto">
            <a:xfrm>
              <a:off x="2362200" y="1905000"/>
              <a:ext cx="6486525" cy="4411780"/>
            </a:xfrm>
            <a:prstGeom prst="rect">
              <a:avLst/>
            </a:prstGeom>
            <a:noFill/>
            <a:ln w="9525">
              <a:noFill/>
              <a:miter lim="800000"/>
              <a:headEnd/>
              <a:tailEnd/>
            </a:ln>
          </p:spPr>
        </p:pic>
        <p:grpSp>
          <p:nvGrpSpPr>
            <p:cNvPr id="3" name="Group 29"/>
            <p:cNvGrpSpPr>
              <a:grpSpLocks/>
            </p:cNvGrpSpPr>
            <p:nvPr/>
          </p:nvGrpSpPr>
          <p:grpSpPr bwMode="auto">
            <a:xfrm>
              <a:off x="381000" y="5410200"/>
              <a:ext cx="1219200" cy="1219200"/>
              <a:chOff x="228600" y="5486400"/>
              <a:chExt cx="1219200" cy="1219200"/>
            </a:xfrm>
          </p:grpSpPr>
          <p:pic>
            <p:nvPicPr>
              <p:cNvPr id="26639" name="Picture 3"/>
              <p:cNvPicPr>
                <a:picLocks noChangeAspect="1" noChangeArrowheads="1"/>
              </p:cNvPicPr>
              <p:nvPr/>
            </p:nvPicPr>
            <p:blipFill>
              <a:blip r:embed="rId3" cstate="print"/>
              <a:srcRect/>
              <a:stretch>
                <a:fillRect/>
              </a:stretch>
            </p:blipFill>
            <p:spPr bwMode="auto">
              <a:xfrm>
                <a:off x="321197" y="5486400"/>
                <a:ext cx="1078375" cy="1129947"/>
              </a:xfrm>
              <a:prstGeom prst="rect">
                <a:avLst/>
              </a:prstGeom>
              <a:noFill/>
              <a:ln w="9525">
                <a:noFill/>
                <a:miter lim="800000"/>
                <a:headEnd/>
                <a:tailEnd/>
              </a:ln>
            </p:spPr>
          </p:pic>
          <p:pic>
            <p:nvPicPr>
              <p:cNvPr id="26640" name="Picture 4"/>
              <p:cNvPicPr>
                <a:picLocks noChangeAspect="1" noChangeArrowheads="1"/>
              </p:cNvPicPr>
              <p:nvPr/>
            </p:nvPicPr>
            <p:blipFill>
              <a:blip r:embed="rId4" cstate="print"/>
              <a:srcRect/>
              <a:stretch>
                <a:fillRect/>
              </a:stretch>
            </p:blipFill>
            <p:spPr bwMode="auto">
              <a:xfrm>
                <a:off x="228600" y="5772011"/>
                <a:ext cx="92597" cy="464117"/>
              </a:xfrm>
              <a:prstGeom prst="rect">
                <a:avLst/>
              </a:prstGeom>
              <a:noFill/>
              <a:ln w="9525">
                <a:noFill/>
                <a:miter lim="800000"/>
                <a:headEnd/>
                <a:tailEnd/>
              </a:ln>
            </p:spPr>
          </p:pic>
          <p:pic>
            <p:nvPicPr>
              <p:cNvPr id="26641" name="Picture 5"/>
              <p:cNvPicPr>
                <a:picLocks noChangeAspect="1" noChangeArrowheads="1"/>
              </p:cNvPicPr>
              <p:nvPr/>
            </p:nvPicPr>
            <p:blipFill>
              <a:blip r:embed="rId5" cstate="print"/>
              <a:srcRect/>
              <a:stretch>
                <a:fillRect/>
              </a:stretch>
            </p:blipFill>
            <p:spPr bwMode="auto">
              <a:xfrm>
                <a:off x="676154" y="6614562"/>
                <a:ext cx="520861" cy="91038"/>
              </a:xfrm>
              <a:prstGeom prst="rect">
                <a:avLst/>
              </a:prstGeom>
              <a:noFill/>
              <a:ln w="9525">
                <a:noFill/>
                <a:miter lim="800000"/>
                <a:headEnd/>
                <a:tailEnd/>
              </a:ln>
            </p:spPr>
          </p:pic>
          <p:sp>
            <p:nvSpPr>
              <p:cNvPr id="24" name="Rectangle 23"/>
              <p:cNvSpPr/>
              <p:nvPr/>
            </p:nvSpPr>
            <p:spPr>
              <a:xfrm>
                <a:off x="1323975" y="5487988"/>
                <a:ext cx="93663" cy="10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323975" y="6457950"/>
                <a:ext cx="123825" cy="157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1311275" y="5518150"/>
                <a:ext cx="76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11275" y="6500813"/>
                <a:ext cx="76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899318" y="6012657"/>
                <a:ext cx="976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68313" y="5695950"/>
                <a:ext cx="685800" cy="100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6631" name="Picture 4"/>
            <p:cNvPicPr>
              <a:picLocks noChangeAspect="1" noChangeArrowheads="1"/>
            </p:cNvPicPr>
            <p:nvPr/>
          </p:nvPicPr>
          <p:blipFill>
            <a:blip r:embed="rId6" cstate="print"/>
            <a:srcRect/>
            <a:stretch>
              <a:fillRect/>
            </a:stretch>
          </p:blipFill>
          <p:spPr bwMode="auto">
            <a:xfrm>
              <a:off x="1219200" y="4211598"/>
              <a:ext cx="1139081" cy="855020"/>
            </a:xfrm>
            <a:prstGeom prst="rect">
              <a:avLst/>
            </a:prstGeom>
            <a:noFill/>
            <a:ln w="19050">
              <a:solidFill>
                <a:schemeClr val="tx1"/>
              </a:solidFill>
              <a:miter lim="800000"/>
              <a:headEnd/>
              <a:tailEnd/>
            </a:ln>
          </p:spPr>
        </p:pic>
        <p:pic>
          <p:nvPicPr>
            <p:cNvPr id="26632" name="Picture 6"/>
            <p:cNvPicPr>
              <a:picLocks noChangeAspect="1" noChangeArrowheads="1"/>
            </p:cNvPicPr>
            <p:nvPr/>
          </p:nvPicPr>
          <p:blipFill>
            <a:blip r:embed="rId7" cstate="print"/>
            <a:srcRect/>
            <a:stretch>
              <a:fillRect/>
            </a:stretch>
          </p:blipFill>
          <p:spPr bwMode="auto">
            <a:xfrm>
              <a:off x="328969" y="4207209"/>
              <a:ext cx="886311" cy="851554"/>
            </a:xfrm>
            <a:prstGeom prst="rect">
              <a:avLst/>
            </a:prstGeom>
            <a:noFill/>
            <a:ln w="19050">
              <a:solidFill>
                <a:schemeClr val="tx1"/>
              </a:solidFill>
              <a:miter lim="800000"/>
              <a:headEnd/>
              <a:tailEnd/>
            </a:ln>
          </p:spPr>
        </p:pic>
        <p:sp>
          <p:nvSpPr>
            <p:cNvPr id="26633" name="TextBox 32"/>
            <p:cNvSpPr txBox="1">
              <a:spLocks noChangeArrowheads="1"/>
            </p:cNvSpPr>
            <p:nvPr/>
          </p:nvSpPr>
          <p:spPr bwMode="auto">
            <a:xfrm>
              <a:off x="304800" y="3657600"/>
              <a:ext cx="2057400" cy="553998"/>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Approach #1: Provide full particle size spectrum (0.1 – 50 um), particle volume, and pigment detection</a:t>
              </a:r>
            </a:p>
          </p:txBody>
        </p:sp>
        <p:sp>
          <p:nvSpPr>
            <p:cNvPr id="26634" name="TextBox 33"/>
            <p:cNvSpPr txBox="1">
              <a:spLocks noChangeArrowheads="1"/>
            </p:cNvSpPr>
            <p:nvPr/>
          </p:nvSpPr>
          <p:spPr bwMode="auto">
            <a:xfrm>
              <a:off x="1524000" y="5410200"/>
              <a:ext cx="1295400" cy="1015663"/>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Approach #2: Direct analytical carbon measurement has detection limit of 5 to 10 phytoplankton cells (size dependent)</a:t>
              </a:r>
            </a:p>
          </p:txBody>
        </p:sp>
        <p:sp>
          <p:nvSpPr>
            <p:cNvPr id="35" name="Rectangle 34"/>
            <p:cNvSpPr/>
            <p:nvPr/>
          </p:nvSpPr>
          <p:spPr>
            <a:xfrm>
              <a:off x="228600" y="3678238"/>
              <a:ext cx="2209800" cy="1447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304800" y="5257800"/>
              <a:ext cx="2590800" cy="1447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Arrow Connector 37"/>
            <p:cNvCxnSpPr/>
            <p:nvPr/>
          </p:nvCxnSpPr>
          <p:spPr>
            <a:xfrm rot="5400000">
              <a:off x="1791494" y="4380706"/>
              <a:ext cx="1752600" cy="1588"/>
            </a:xfrm>
            <a:prstGeom prst="straightConnector1">
              <a:avLst/>
            </a:prstGeom>
            <a:ln w="5715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38400" y="4038600"/>
              <a:ext cx="228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14339" name="Title 1"/>
          <p:cNvSpPr>
            <a:spLocks noGrp="1"/>
          </p:cNvSpPr>
          <p:nvPr>
            <p:ph type="title"/>
          </p:nvPr>
        </p:nvSpPr>
        <p:spPr>
          <a:xfrm>
            <a:off x="1524000" y="76200"/>
            <a:ext cx="8229600" cy="838200"/>
          </a:xfrm>
        </p:spPr>
        <p:txBody>
          <a:bodyPr/>
          <a:lstStyle/>
          <a:p>
            <a:pPr eaLnBrk="1" hangingPunct="1"/>
            <a:r>
              <a:rPr lang="en-US" b="1" dirty="0" smtClean="0">
                <a:solidFill>
                  <a:schemeClr val="bg1"/>
                </a:solidFill>
                <a:cs typeface="Arial" charset="0"/>
              </a:rPr>
              <a:t>CMS:  Progress to Date</a:t>
            </a:r>
          </a:p>
        </p:txBody>
      </p:sp>
      <p:sp>
        <p:nvSpPr>
          <p:cNvPr id="14340" name="Content Placeholder 2"/>
          <p:cNvSpPr>
            <a:spLocks noGrp="1"/>
          </p:cNvSpPr>
          <p:nvPr>
            <p:ph idx="1"/>
          </p:nvPr>
        </p:nvSpPr>
        <p:spPr>
          <a:xfrm>
            <a:off x="228600" y="1295400"/>
            <a:ext cx="8686800" cy="5562600"/>
          </a:xfrm>
        </p:spPr>
        <p:txBody>
          <a:bodyPr/>
          <a:lstStyle/>
          <a:p>
            <a:pPr eaLnBrk="1" hangingPunct="1">
              <a:lnSpc>
                <a:spcPct val="80000"/>
              </a:lnSpc>
            </a:pPr>
            <a:r>
              <a:rPr lang="en-US" sz="2400" dirty="0" smtClean="0">
                <a:cs typeface="Arial" charset="0"/>
              </a:rPr>
              <a:t>Identified two pilot studies (integrated emission/uptake (flux), and biomass) and a scoping study and organized NASA centers to develop and implement efforts needed for near-term deliverables</a:t>
            </a:r>
          </a:p>
          <a:p>
            <a:pPr eaLnBrk="1" hangingPunct="1">
              <a:lnSpc>
                <a:spcPct val="80000"/>
              </a:lnSpc>
            </a:pPr>
            <a:r>
              <a:rPr lang="en-US" sz="2400" dirty="0" smtClean="0">
                <a:ea typeface="ＭＳ Ｐゴシック" pitchFamily="34" charset="-128"/>
                <a:cs typeface="Arial" charset="0"/>
              </a:rPr>
              <a:t>Assessed near-term investment opportunities for exploratory research and hardware that could serve to provide underpinnings and/or validation of products provided and funded them</a:t>
            </a:r>
            <a:endParaRPr lang="en-US" sz="2400" dirty="0" smtClean="0">
              <a:cs typeface="Arial" charset="0"/>
            </a:endParaRPr>
          </a:p>
          <a:p>
            <a:pPr eaLnBrk="1" hangingPunct="1">
              <a:lnSpc>
                <a:spcPct val="80000"/>
              </a:lnSpc>
            </a:pPr>
            <a:r>
              <a:rPr lang="en-US" sz="2400" dirty="0" smtClean="0">
                <a:cs typeface="Arial" charset="0"/>
              </a:rPr>
              <a:t>Held investigator workshop on scoping study July 13-14, 2010</a:t>
            </a:r>
          </a:p>
          <a:p>
            <a:pPr eaLnBrk="1" hangingPunct="1">
              <a:lnSpc>
                <a:spcPct val="80000"/>
              </a:lnSpc>
            </a:pPr>
            <a:r>
              <a:rPr lang="en-US" sz="2400" dirty="0" smtClean="0">
                <a:cs typeface="Arial" charset="0"/>
              </a:rPr>
              <a:t>Solicited and selected a CMS Science Definition Team (SDT) to provide guidance for and assistance with the initial pilot products</a:t>
            </a:r>
          </a:p>
          <a:p>
            <a:pPr lvl="1" eaLnBrk="1" hangingPunct="1">
              <a:lnSpc>
                <a:spcPct val="80000"/>
              </a:lnSpc>
            </a:pPr>
            <a:r>
              <a:rPr lang="en-US" sz="2000" dirty="0" smtClean="0">
                <a:cs typeface="Arial" charset="0"/>
              </a:rPr>
              <a:t>SDT met with NASA Center teams in March and September, 2011</a:t>
            </a:r>
          </a:p>
          <a:p>
            <a:pPr lvl="1" eaLnBrk="1" hangingPunct="1">
              <a:lnSpc>
                <a:spcPct val="80000"/>
              </a:lnSpc>
            </a:pPr>
            <a:r>
              <a:rPr lang="en-US" sz="2000" dirty="0" smtClean="0">
                <a:cs typeface="Arial" charset="0"/>
              </a:rPr>
              <a:t>SDT also met separately with biomass (June) and flux (July) teams</a:t>
            </a:r>
          </a:p>
          <a:p>
            <a:r>
              <a:rPr lang="en-US" sz="2400" dirty="0" smtClean="0">
                <a:ea typeface="ＭＳ Ｐゴシック" pitchFamily="34" charset="-128"/>
              </a:rPr>
              <a:t>Initial versions of biomass and flux products will be completed by end of 2011.  Evaluation and documentation of uncertainties will continue into 2012.</a:t>
            </a:r>
          </a:p>
          <a:p>
            <a:r>
              <a:rPr lang="en-US" sz="2400" dirty="0" smtClean="0">
                <a:ea typeface="ＭＳ Ｐゴシック" pitchFamily="34" charset="-128"/>
                <a:cs typeface="Arial" charset="0"/>
              </a:rPr>
              <a:t>Augmented evaluation and prototyping for next phases has been funded at the NASA Centers through 2012.</a:t>
            </a:r>
            <a:endParaRPr lang="en-US" sz="2400" dirty="0" smtClean="0">
              <a:cs typeface="Arial" charset="0"/>
            </a:endParaRPr>
          </a:p>
        </p:txBody>
      </p:sp>
      <p:sp>
        <p:nvSpPr>
          <p:cNvPr id="23556" name="Slide Number Placeholder 3"/>
          <p:cNvSpPr>
            <a:spLocks noGrp="1"/>
          </p:cNvSpPr>
          <p:nvPr>
            <p:ph type="sldNum" sz="quarter" idx="4294967295"/>
          </p:nvPr>
        </p:nvSpPr>
        <p:spPr>
          <a:xfrm>
            <a:off x="6553200" y="6356350"/>
            <a:ext cx="2133600" cy="365125"/>
          </a:xfrm>
          <a:prstGeom prst="rect">
            <a:avLst/>
          </a:prstGeom>
        </p:spPr>
        <p:txBody>
          <a:bodyPr/>
          <a:lstStyle/>
          <a:p>
            <a:pPr algn="l">
              <a:defRPr/>
            </a:pPr>
            <a:fld id="{F89B65AF-6F08-43B6-86E1-6600A43B915A}" type="slidenum">
              <a:rPr lang="en-US"/>
              <a:pPr algn="l">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30722" name="Title 1"/>
          <p:cNvSpPr>
            <a:spLocks noGrp="1"/>
          </p:cNvSpPr>
          <p:nvPr>
            <p:ph type="title"/>
          </p:nvPr>
        </p:nvSpPr>
        <p:spPr>
          <a:xfrm>
            <a:off x="1371600" y="0"/>
            <a:ext cx="8229600" cy="1143000"/>
          </a:xfrm>
        </p:spPr>
        <p:txBody>
          <a:bodyPr/>
          <a:lstStyle/>
          <a:p>
            <a:r>
              <a:rPr lang="en-US" b="1" dirty="0" smtClean="0">
                <a:solidFill>
                  <a:srgbClr val="FFFFFF"/>
                </a:solidFill>
                <a:ea typeface="ＭＳ Ｐゴシック" pitchFamily="34" charset="-128"/>
              </a:rPr>
              <a:t>CMS Science Definition Team</a:t>
            </a:r>
          </a:p>
        </p:txBody>
      </p:sp>
      <p:sp>
        <p:nvSpPr>
          <p:cNvPr id="30723" name="Content Placeholder 2"/>
          <p:cNvSpPr>
            <a:spLocks noGrp="1"/>
          </p:cNvSpPr>
          <p:nvPr>
            <p:ph idx="1"/>
          </p:nvPr>
        </p:nvSpPr>
        <p:spPr/>
        <p:txBody>
          <a:bodyPr/>
          <a:lstStyle/>
          <a:p>
            <a:pPr marL="0">
              <a:spcBef>
                <a:spcPts val="0"/>
              </a:spcBef>
            </a:pPr>
            <a:r>
              <a:rPr lang="en-US" sz="2000" b="1" dirty="0" smtClean="0">
                <a:ea typeface="ＭＳ Ｐゴシック" pitchFamily="34" charset="-128"/>
              </a:rPr>
              <a:t>Ave Arellano, University of Arizona</a:t>
            </a:r>
          </a:p>
          <a:p>
            <a:pPr marL="0">
              <a:spcBef>
                <a:spcPts val="0"/>
              </a:spcBef>
            </a:pPr>
            <a:r>
              <a:rPr lang="en-US" sz="2000" b="1" dirty="0" smtClean="0">
                <a:ea typeface="ＭＳ Ｐゴシック" pitchFamily="34" charset="-128"/>
              </a:rPr>
              <a:t>Molly Brown, NASA GSFC</a:t>
            </a:r>
          </a:p>
          <a:p>
            <a:pPr marL="0">
              <a:spcBef>
                <a:spcPts val="0"/>
              </a:spcBef>
            </a:pPr>
            <a:r>
              <a:rPr lang="en-US" sz="2000" b="1" dirty="0" smtClean="0">
                <a:ea typeface="ＭＳ Ｐゴシック" pitchFamily="34" charset="-128"/>
              </a:rPr>
              <a:t>Nancy French, Michigan Tech</a:t>
            </a:r>
          </a:p>
          <a:p>
            <a:pPr marL="0">
              <a:spcBef>
                <a:spcPts val="0"/>
              </a:spcBef>
            </a:pPr>
            <a:r>
              <a:rPr lang="en-US" sz="2000" b="1" dirty="0" smtClean="0">
                <a:ea typeface="ＭＳ Ｐゴシック" pitchFamily="34" charset="-128"/>
              </a:rPr>
              <a:t>Susan Healy, US Forest Service</a:t>
            </a:r>
          </a:p>
          <a:p>
            <a:pPr marL="0">
              <a:spcBef>
                <a:spcPts val="0"/>
              </a:spcBef>
            </a:pPr>
            <a:r>
              <a:rPr lang="en-US" sz="2000" b="1" dirty="0" smtClean="0">
                <a:ea typeface="ＭＳ Ｐゴシック" pitchFamily="34" charset="-128"/>
              </a:rPr>
              <a:t>Richard Houghton, Woods Hole</a:t>
            </a:r>
          </a:p>
          <a:p>
            <a:pPr marL="0">
              <a:spcBef>
                <a:spcPts val="0"/>
              </a:spcBef>
            </a:pPr>
            <a:r>
              <a:rPr lang="en-US" sz="2000" b="1" dirty="0" smtClean="0">
                <a:ea typeface="ＭＳ Ｐゴシック" pitchFamily="34" charset="-128"/>
              </a:rPr>
              <a:t>Eric Kasischke, U Maryland</a:t>
            </a:r>
          </a:p>
          <a:p>
            <a:pPr marL="0">
              <a:spcBef>
                <a:spcPts val="0"/>
              </a:spcBef>
            </a:pPr>
            <a:r>
              <a:rPr lang="en-US" sz="2000" b="1" dirty="0" smtClean="0">
                <a:ea typeface="ＭＳ Ｐゴシック" pitchFamily="34" charset="-128"/>
              </a:rPr>
              <a:t>Josef Kellndorfer, Woods Hole</a:t>
            </a:r>
          </a:p>
          <a:p>
            <a:pPr marL="0">
              <a:spcBef>
                <a:spcPts val="0"/>
              </a:spcBef>
            </a:pPr>
            <a:r>
              <a:rPr lang="en-US" sz="2000" b="1" dirty="0" smtClean="0">
                <a:ea typeface="ＭＳ Ｐゴシック" pitchFamily="34" charset="-128"/>
              </a:rPr>
              <a:t>Molly Macauley, Resources for the Future</a:t>
            </a:r>
          </a:p>
          <a:p>
            <a:pPr marL="0">
              <a:spcBef>
                <a:spcPts val="0"/>
              </a:spcBef>
            </a:pPr>
            <a:r>
              <a:rPr lang="en-US" sz="2000" b="1" dirty="0" smtClean="0">
                <a:ea typeface="ＭＳ Ｐゴシック" pitchFamily="34" charset="-128"/>
              </a:rPr>
              <a:t>Anna Michalak, University of Michigan/Stanford</a:t>
            </a:r>
          </a:p>
          <a:p>
            <a:pPr marL="0">
              <a:spcBef>
                <a:spcPts val="0"/>
              </a:spcBef>
            </a:pPr>
            <a:r>
              <a:rPr lang="en-US" sz="2000" b="1" dirty="0" smtClean="0">
                <a:ea typeface="ＭＳ Ｐゴシック" pitchFamily="34" charset="-128"/>
              </a:rPr>
              <a:t>Hank Shugart, U. Virginia</a:t>
            </a:r>
          </a:p>
          <a:p>
            <a:pPr marL="0">
              <a:spcBef>
                <a:spcPts val="0"/>
              </a:spcBef>
            </a:pPr>
            <a:r>
              <a:rPr lang="en-US" sz="2000" b="1" dirty="0" smtClean="0">
                <a:ea typeface="ＭＳ Ｐゴシック" pitchFamily="34" charset="-128"/>
              </a:rPr>
              <a:t>Gouging Sun, University of Maryland</a:t>
            </a:r>
          </a:p>
          <a:p>
            <a:pPr marL="0">
              <a:spcBef>
                <a:spcPts val="0"/>
              </a:spcBef>
            </a:pPr>
            <a:r>
              <a:rPr lang="en-US" sz="2000" b="1" dirty="0" smtClean="0">
                <a:ea typeface="ＭＳ Ｐゴシック" pitchFamily="34" charset="-128"/>
              </a:rPr>
              <a:t>Robert Treuhaft, JPL</a:t>
            </a:r>
          </a:p>
          <a:p>
            <a:pPr marL="0">
              <a:spcBef>
                <a:spcPts val="0"/>
              </a:spcBef>
            </a:pPr>
            <a:r>
              <a:rPr lang="en-US" sz="2000" b="1" dirty="0" smtClean="0">
                <a:ea typeface="ＭＳ Ｐゴシック" pitchFamily="34" charset="-128"/>
              </a:rPr>
              <a:t>Curtis Woodcock, Boston U.</a:t>
            </a:r>
          </a:p>
          <a:p>
            <a:pPr marL="0">
              <a:spcBef>
                <a:spcPts val="0"/>
              </a:spcBef>
            </a:pPr>
            <a:r>
              <a:rPr lang="en-US" sz="2000" b="1" dirty="0" err="1" smtClean="0">
                <a:ea typeface="ＭＳ Ｐゴシック" pitchFamily="34" charset="-128"/>
              </a:rPr>
              <a:t>Jingfeng</a:t>
            </a:r>
            <a:r>
              <a:rPr lang="en-US" sz="2000" b="1" dirty="0" smtClean="0">
                <a:ea typeface="ＭＳ Ｐゴシック" pitchFamily="34" charset="-128"/>
              </a:rPr>
              <a:t> Xiao, U. New Hampshire</a:t>
            </a:r>
          </a:p>
          <a:p>
            <a:pPr marL="0">
              <a:spcBef>
                <a:spcPts val="0"/>
              </a:spcBef>
            </a:pPr>
            <a:endParaRPr lang="en-US" sz="900" b="1" dirty="0" smtClean="0">
              <a:ea typeface="ＭＳ Ｐゴシック" pitchFamily="34" charset="-128"/>
            </a:endParaRPr>
          </a:p>
          <a:p>
            <a:pPr marL="0">
              <a:spcBef>
                <a:spcPts val="0"/>
              </a:spcBef>
              <a:buNone/>
            </a:pPr>
            <a:r>
              <a:rPr lang="en-US" sz="2000" b="1" dirty="0" smtClean="0">
                <a:ea typeface="ＭＳ Ｐゴシック" pitchFamily="34" charset="-128"/>
                <a:sym typeface="Wingdings" pitchFamily="2" charset="2"/>
              </a:rPr>
              <a:t> In addition, </a:t>
            </a:r>
            <a:r>
              <a:rPr lang="en-US" sz="2000" b="1" dirty="0" smtClean="0">
                <a:ea typeface="ＭＳ Ｐゴシック" pitchFamily="34" charset="-128"/>
              </a:rPr>
              <a:t>Randy Kawa, NASA GSFC and Annmarie Eldering, JPL added to NASA Center CMS  Flux Pilot Project Team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2" name="Title 1"/>
          <p:cNvSpPr>
            <a:spLocks noGrp="1"/>
          </p:cNvSpPr>
          <p:nvPr>
            <p:ph type="title"/>
          </p:nvPr>
        </p:nvSpPr>
        <p:spPr>
          <a:xfrm>
            <a:off x="1371600" y="-76200"/>
            <a:ext cx="8229600" cy="1143000"/>
          </a:xfrm>
        </p:spPr>
        <p:txBody>
          <a:bodyPr>
            <a:normAutofit/>
          </a:bodyPr>
          <a:lstStyle/>
          <a:p>
            <a:r>
              <a:rPr lang="en-US" b="1" dirty="0" smtClean="0">
                <a:solidFill>
                  <a:schemeClr val="bg1"/>
                </a:solidFill>
              </a:rPr>
              <a:t>Biomass Work Plan for 2012</a:t>
            </a:r>
            <a:endParaRPr lang="en-US" b="1" dirty="0">
              <a:solidFill>
                <a:schemeClr val="bg1"/>
              </a:solidFill>
            </a:endParaRPr>
          </a:p>
        </p:txBody>
      </p:sp>
      <p:sp>
        <p:nvSpPr>
          <p:cNvPr id="4" name="Rectangle 3"/>
          <p:cNvSpPr/>
          <p:nvPr/>
        </p:nvSpPr>
        <p:spPr>
          <a:xfrm>
            <a:off x="609600" y="1524000"/>
            <a:ext cx="7835900" cy="4985980"/>
          </a:xfrm>
          <a:prstGeom prst="rect">
            <a:avLst/>
          </a:prstGeom>
        </p:spPr>
        <p:txBody>
          <a:bodyPr wrap="square">
            <a:spAutoFit/>
          </a:bodyPr>
          <a:lstStyle/>
          <a:p>
            <a:pPr marL="342900" lvl="0" indent="-342900" fontAlgn="base">
              <a:spcBef>
                <a:spcPct val="20000"/>
              </a:spcBef>
              <a:spcAft>
                <a:spcPct val="0"/>
              </a:spcAft>
              <a:buClr>
                <a:srgbClr val="003399"/>
              </a:buClr>
              <a:buSzPct val="90000"/>
              <a:defRPr/>
            </a:pPr>
            <a:r>
              <a:rPr lang="en-US" sz="2200" b="1" dirty="0" smtClean="0"/>
              <a:t>Complete Validation/ Uncertainty Analysis of National Biomass Product (Oct 2011 – Mar 2012)</a:t>
            </a:r>
          </a:p>
          <a:p>
            <a:pPr marL="800100" lvl="1" indent="-342900" fontAlgn="base">
              <a:spcBef>
                <a:spcPct val="20000"/>
              </a:spcBef>
              <a:spcAft>
                <a:spcPct val="0"/>
              </a:spcAft>
              <a:buClr>
                <a:srgbClr val="003399"/>
              </a:buClr>
              <a:buSzPct val="90000"/>
              <a:buFont typeface="Wingdings" pitchFamily="2" charset="2"/>
              <a:buChar char="v"/>
              <a:defRPr/>
            </a:pPr>
            <a:r>
              <a:rPr lang="en-US" dirty="0" smtClean="0"/>
              <a:t>Holdout FIA measurements &amp; effects of aggregation</a:t>
            </a:r>
          </a:p>
          <a:p>
            <a:pPr marL="800100" lvl="1" indent="-342900" fontAlgn="base">
              <a:spcBef>
                <a:spcPct val="20000"/>
              </a:spcBef>
              <a:spcAft>
                <a:spcPct val="0"/>
              </a:spcAft>
              <a:buClr>
                <a:srgbClr val="003399"/>
              </a:buClr>
              <a:buSzPct val="90000"/>
              <a:buFont typeface="Wingdings" pitchFamily="2" charset="2"/>
              <a:buChar char="v"/>
              <a:defRPr/>
            </a:pPr>
            <a:r>
              <a:rPr lang="en-US" dirty="0" smtClean="0"/>
              <a:t>National comparison with local products</a:t>
            </a:r>
          </a:p>
          <a:p>
            <a:pPr marL="800100" lvl="1" indent="-342900" fontAlgn="base">
              <a:spcBef>
                <a:spcPct val="20000"/>
              </a:spcBef>
              <a:spcAft>
                <a:spcPct val="0"/>
              </a:spcAft>
              <a:buClr>
                <a:srgbClr val="003399"/>
              </a:buClr>
              <a:buSzPct val="90000"/>
              <a:buFont typeface="Wingdings" pitchFamily="2" charset="2"/>
              <a:buChar char="v"/>
              <a:defRPr/>
            </a:pPr>
            <a:r>
              <a:rPr lang="en-US" dirty="0" smtClean="0"/>
              <a:t>Component-level error model</a:t>
            </a:r>
          </a:p>
          <a:p>
            <a:pPr marL="800100" lvl="1" indent="-342900" fontAlgn="base">
              <a:spcBef>
                <a:spcPct val="20000"/>
              </a:spcBef>
              <a:spcAft>
                <a:spcPct val="0"/>
              </a:spcAft>
              <a:buClr>
                <a:srgbClr val="003399"/>
              </a:buClr>
              <a:buSzPct val="90000"/>
              <a:buFont typeface="Wingdings" pitchFamily="2" charset="2"/>
              <a:buChar char="v"/>
              <a:defRPr/>
            </a:pPr>
            <a:r>
              <a:rPr lang="en-US" dirty="0" smtClean="0"/>
              <a:t>“Sampling” vs. error @ local scale</a:t>
            </a:r>
          </a:p>
          <a:p>
            <a:pPr marL="800100" lvl="1" indent="-342900" fontAlgn="base">
              <a:spcBef>
                <a:spcPct val="20000"/>
              </a:spcBef>
              <a:spcAft>
                <a:spcPct val="0"/>
              </a:spcAft>
              <a:buClr>
                <a:srgbClr val="003399"/>
              </a:buClr>
              <a:buSzPct val="90000"/>
              <a:buFont typeface="Wingdings" pitchFamily="2" charset="2"/>
              <a:buChar char="v"/>
              <a:defRPr/>
            </a:pPr>
            <a:r>
              <a:rPr lang="en-US" dirty="0" smtClean="0"/>
              <a:t>Make final data, metadata, and algorithms available</a:t>
            </a:r>
          </a:p>
          <a:p>
            <a:pPr marL="800100" lvl="1" indent="-342900" fontAlgn="base">
              <a:spcBef>
                <a:spcPct val="20000"/>
              </a:spcBef>
              <a:spcAft>
                <a:spcPct val="0"/>
              </a:spcAft>
              <a:buClr>
                <a:srgbClr val="003399"/>
              </a:buClr>
              <a:buSzPct val="90000"/>
              <a:defRPr/>
            </a:pPr>
            <a:endParaRPr lang="en-US" sz="800" dirty="0" smtClean="0"/>
          </a:p>
          <a:p>
            <a:pPr marL="342900" lvl="0" indent="-342900" fontAlgn="base">
              <a:spcBef>
                <a:spcPct val="20000"/>
              </a:spcBef>
              <a:spcAft>
                <a:spcPct val="0"/>
              </a:spcAft>
              <a:buClr>
                <a:srgbClr val="003399"/>
              </a:buClr>
              <a:buSzPct val="90000"/>
              <a:defRPr/>
            </a:pPr>
            <a:r>
              <a:rPr lang="en-US" sz="2200" b="1" dirty="0" smtClean="0"/>
              <a:t>Joint Uncertainty Analysis Between </a:t>
            </a:r>
            <a:r>
              <a:rPr lang="en-US" sz="2200" b="1" dirty="0" err="1" smtClean="0"/>
              <a:t>Lidar</a:t>
            </a:r>
            <a:r>
              <a:rPr lang="en-US" sz="2200" b="1" dirty="0" smtClean="0"/>
              <a:t> and FIA Data</a:t>
            </a:r>
          </a:p>
          <a:p>
            <a:pPr marL="342900" lvl="0" indent="-342900" fontAlgn="base">
              <a:spcBef>
                <a:spcPct val="20000"/>
              </a:spcBef>
              <a:spcAft>
                <a:spcPct val="0"/>
              </a:spcAft>
              <a:buClr>
                <a:srgbClr val="003399"/>
              </a:buClr>
              <a:buSzPct val="90000"/>
              <a:defRPr/>
            </a:pPr>
            <a:endParaRPr lang="en-US" sz="800" b="1" dirty="0" smtClean="0"/>
          </a:p>
          <a:p>
            <a:pPr marL="342900" lvl="0" indent="-342900" fontAlgn="base">
              <a:spcBef>
                <a:spcPct val="20000"/>
              </a:spcBef>
              <a:spcAft>
                <a:spcPct val="0"/>
              </a:spcAft>
              <a:buClr>
                <a:srgbClr val="003399"/>
              </a:buClr>
              <a:buSzPct val="90000"/>
              <a:defRPr/>
            </a:pPr>
            <a:r>
              <a:rPr lang="en-US" sz="2200" b="1" dirty="0" smtClean="0"/>
              <a:t>Prototype Biomass Change Methodologies (Jan – Sep, 2012)</a:t>
            </a:r>
          </a:p>
          <a:p>
            <a:pPr marL="800100" lvl="1" indent="-342900">
              <a:spcBef>
                <a:spcPct val="20000"/>
              </a:spcBef>
              <a:buClr>
                <a:srgbClr val="003399"/>
              </a:buClr>
              <a:buSzPct val="90000"/>
              <a:buFont typeface="Wingdings" pitchFamily="2" charset="2"/>
              <a:buChar char="v"/>
              <a:defRPr/>
            </a:pPr>
            <a:r>
              <a:rPr lang="en-US" dirty="0" smtClean="0"/>
              <a:t>	Regional-scale (e.g. Northeastern US)</a:t>
            </a:r>
          </a:p>
          <a:p>
            <a:pPr marL="800100" lvl="1" indent="-342900">
              <a:spcBef>
                <a:spcPct val="20000"/>
              </a:spcBef>
              <a:buClr>
                <a:srgbClr val="003399"/>
              </a:buClr>
              <a:buSzPct val="90000"/>
              <a:buFont typeface="Wingdings" pitchFamily="2" charset="2"/>
              <a:buChar char="v"/>
              <a:defRPr/>
            </a:pPr>
            <a:r>
              <a:rPr lang="en-US" dirty="0" smtClean="0"/>
              <a:t>	Local-scale (1 site within Region)</a:t>
            </a:r>
          </a:p>
          <a:p>
            <a:pPr marL="342900" lvl="0" indent="-342900" fontAlgn="base">
              <a:spcBef>
                <a:spcPct val="20000"/>
              </a:spcBef>
              <a:spcAft>
                <a:spcPct val="0"/>
              </a:spcAft>
              <a:buAutoNum type="arabicParenBoth"/>
              <a:defRP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2" name="Title 1"/>
          <p:cNvSpPr>
            <a:spLocks noGrp="1"/>
          </p:cNvSpPr>
          <p:nvPr>
            <p:ph type="title"/>
          </p:nvPr>
        </p:nvSpPr>
        <p:spPr>
          <a:xfrm>
            <a:off x="2244110" y="-152400"/>
            <a:ext cx="7585690" cy="1371600"/>
          </a:xfrm>
        </p:spPr>
        <p:txBody>
          <a:bodyPr/>
          <a:lstStyle/>
          <a:p>
            <a:r>
              <a:rPr lang="en-US" b="1" dirty="0" smtClean="0">
                <a:solidFill>
                  <a:schemeClr val="bg1"/>
                </a:solidFill>
              </a:rPr>
              <a:t>Flux Work Plan for 2012</a:t>
            </a:r>
            <a:endParaRPr lang="en-US" b="1" dirty="0">
              <a:solidFill>
                <a:schemeClr val="bg1"/>
              </a:solidFill>
            </a:endParaRPr>
          </a:p>
        </p:txBody>
      </p:sp>
      <p:sp>
        <p:nvSpPr>
          <p:cNvPr id="3" name="TextBox 2"/>
          <p:cNvSpPr txBox="1"/>
          <p:nvPr/>
        </p:nvSpPr>
        <p:spPr>
          <a:xfrm>
            <a:off x="152400" y="1295400"/>
            <a:ext cx="8839200" cy="4708981"/>
          </a:xfrm>
          <a:prstGeom prst="rect">
            <a:avLst/>
          </a:prstGeom>
          <a:noFill/>
        </p:spPr>
        <p:txBody>
          <a:bodyPr wrap="square" rtlCol="0">
            <a:spAutoFit/>
          </a:bodyPr>
          <a:lstStyle/>
          <a:p>
            <a:pPr>
              <a:buClr>
                <a:srgbClr val="003399"/>
              </a:buClr>
              <a:buSzPct val="90000"/>
            </a:pPr>
            <a:r>
              <a:rPr lang="en-US" sz="2400" b="1" dirty="0" smtClean="0"/>
              <a:t>Assess </a:t>
            </a:r>
            <a:r>
              <a:rPr lang="en-US" sz="2400" b="1" dirty="0" err="1" smtClean="0"/>
              <a:t>interannual</a:t>
            </a:r>
            <a:r>
              <a:rPr lang="en-US" sz="2400" b="1" dirty="0" smtClean="0"/>
              <a:t>, seasonal and synoptic variations in flux estimates </a:t>
            </a:r>
            <a:endParaRPr lang="en-US" sz="2000" b="1" dirty="0" smtClean="0"/>
          </a:p>
          <a:p>
            <a:pPr marL="463550">
              <a:buClr>
                <a:srgbClr val="003399"/>
              </a:buClr>
              <a:buSzPct val="90000"/>
              <a:buFont typeface="Wingdings" pitchFamily="2" charset="2"/>
              <a:buChar char="v"/>
            </a:pPr>
            <a:r>
              <a:rPr lang="en-US" sz="2000" b="1" dirty="0" smtClean="0"/>
              <a:t> use satellite observations, MERRA constraints, perform atmospheric forward model computations to map between fluxes and concentrations for validation</a:t>
            </a:r>
          </a:p>
          <a:p>
            <a:pPr>
              <a:buClr>
                <a:srgbClr val="003399"/>
              </a:buClr>
              <a:buSzPct val="90000"/>
              <a:buFont typeface="Wingdings" pitchFamily="2" charset="2"/>
              <a:buChar char="v"/>
            </a:pPr>
            <a:endParaRPr lang="en-US" sz="2000" b="1" dirty="0" smtClean="0"/>
          </a:p>
          <a:p>
            <a:pPr>
              <a:buClr>
                <a:srgbClr val="003399"/>
              </a:buClr>
              <a:buSzPct val="90000"/>
            </a:pPr>
            <a:r>
              <a:rPr lang="en-US" sz="2400" b="1" dirty="0" smtClean="0"/>
              <a:t>Provide estimates of system uncertainty </a:t>
            </a:r>
            <a:endParaRPr lang="en-US" sz="2000" b="1" dirty="0" smtClean="0"/>
          </a:p>
          <a:p>
            <a:pPr marL="463550">
              <a:buClr>
                <a:srgbClr val="003399"/>
              </a:buClr>
              <a:buSzPct val="90000"/>
              <a:buFont typeface="Wingdings" pitchFamily="2" charset="2"/>
              <a:buChar char="v"/>
            </a:pPr>
            <a:r>
              <a:rPr lang="en-US" sz="2000" b="1" dirty="0" smtClean="0"/>
              <a:t> model state, observational error, transport uncertainty, error propagation</a:t>
            </a:r>
          </a:p>
          <a:p>
            <a:pPr>
              <a:buClr>
                <a:srgbClr val="003399"/>
              </a:buClr>
              <a:buSzPct val="90000"/>
              <a:buFont typeface="Wingdings" pitchFamily="2" charset="2"/>
              <a:buChar char="v"/>
            </a:pPr>
            <a:endParaRPr lang="en-US" sz="2000" b="1" dirty="0" smtClean="0"/>
          </a:p>
          <a:p>
            <a:pPr>
              <a:buClr>
                <a:srgbClr val="003399"/>
              </a:buClr>
              <a:buSzPct val="90000"/>
            </a:pPr>
            <a:r>
              <a:rPr lang="en-US" sz="2400" b="1" dirty="0" smtClean="0"/>
              <a:t>Estimate accuracy and realism of the inversion fluxes</a:t>
            </a:r>
          </a:p>
          <a:p>
            <a:pPr marL="463550">
              <a:buClr>
                <a:srgbClr val="003399"/>
              </a:buClr>
              <a:buSzPct val="90000"/>
              <a:buFont typeface="Wingdings" pitchFamily="2" charset="2"/>
              <a:buChar char="v"/>
            </a:pPr>
            <a:r>
              <a:rPr lang="en-US" sz="2000" b="1" dirty="0" smtClean="0"/>
              <a:t> extend to July 2009 - June 2011, formal estimates of uncertainty, examine sensitivities in the </a:t>
            </a:r>
            <a:r>
              <a:rPr lang="en-US" sz="2000" b="1" dirty="0" err="1" smtClean="0"/>
              <a:t>adjoint</a:t>
            </a:r>
            <a:r>
              <a:rPr lang="en-US" sz="2000" b="1" dirty="0" smtClean="0"/>
              <a:t> system, evaluate priors, independent estimates; use with TES as well as GOSAT, etc.</a:t>
            </a:r>
          </a:p>
        </p:txBody>
      </p:sp>
    </p:spTree>
    <p:extLst>
      <p:ext uri="{BB962C8B-B14F-4D97-AF65-F5344CB8AC3E}">
        <p14:creationId xmlns="" xmlns:p14="http://schemas.microsoft.com/office/powerpoint/2010/main" val="674349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17" t="24438" b="55566"/>
          <a:stretch>
            <a:fillRect/>
          </a:stretch>
        </p:blipFill>
        <p:spPr bwMode="auto">
          <a:xfrm>
            <a:off x="0" y="0"/>
            <a:ext cx="9144000" cy="1219200"/>
          </a:xfrm>
          <a:prstGeom prst="rect">
            <a:avLst/>
          </a:prstGeom>
          <a:noFill/>
          <a:ln w="9525">
            <a:noFill/>
            <a:miter lim="800000"/>
            <a:headEnd/>
            <a:tailEnd/>
          </a:ln>
        </p:spPr>
      </p:pic>
      <p:sp>
        <p:nvSpPr>
          <p:cNvPr id="34818" name="Title 1"/>
          <p:cNvSpPr>
            <a:spLocks noGrp="1"/>
          </p:cNvSpPr>
          <p:nvPr>
            <p:ph type="title"/>
          </p:nvPr>
        </p:nvSpPr>
        <p:spPr>
          <a:xfrm>
            <a:off x="1692275" y="228600"/>
            <a:ext cx="7451725" cy="730250"/>
          </a:xfrm>
        </p:spPr>
        <p:txBody>
          <a:bodyPr/>
          <a:lstStyle/>
          <a:p>
            <a:r>
              <a:rPr lang="en-US" sz="3600" b="1" dirty="0" smtClean="0">
                <a:solidFill>
                  <a:schemeClr val="bg1"/>
                </a:solidFill>
                <a:ea typeface="ＭＳ Ｐゴシック" pitchFamily="34" charset="-128"/>
                <a:cs typeface="Arial" charset="0"/>
              </a:rPr>
              <a:t>Next Steps for Carbon Monitoring System</a:t>
            </a:r>
          </a:p>
        </p:txBody>
      </p:sp>
      <p:sp>
        <p:nvSpPr>
          <p:cNvPr id="32771" name="Content Placeholder 2"/>
          <p:cNvSpPr>
            <a:spLocks noGrp="1"/>
          </p:cNvSpPr>
          <p:nvPr>
            <p:ph idx="1"/>
          </p:nvPr>
        </p:nvSpPr>
        <p:spPr>
          <a:xfrm>
            <a:off x="228600" y="1295400"/>
            <a:ext cx="8382000" cy="5410200"/>
          </a:xfrm>
        </p:spPr>
        <p:txBody>
          <a:bodyPr/>
          <a:lstStyle/>
          <a:p>
            <a:pPr>
              <a:buClr>
                <a:srgbClr val="3333CC"/>
              </a:buClr>
              <a:buSzPct val="90000"/>
              <a:buFont typeface="Wingdings" pitchFamily="2" charset="2"/>
              <a:buChar char="v"/>
            </a:pPr>
            <a:r>
              <a:rPr lang="en-US" sz="2000" b="1" dirty="0" smtClean="0">
                <a:ea typeface="ＭＳ Ｐゴシック" pitchFamily="34" charset="-128"/>
              </a:rPr>
              <a:t>Monitor progress on pilot projects and provide status</a:t>
            </a:r>
          </a:p>
          <a:p>
            <a:pPr>
              <a:buClr>
                <a:srgbClr val="3333CC"/>
              </a:buClr>
              <a:buSzPct val="90000"/>
              <a:buFont typeface="Wingdings" pitchFamily="2" charset="2"/>
              <a:buChar char="v"/>
            </a:pPr>
            <a:r>
              <a:rPr lang="en-US" sz="2000" b="1" dirty="0" smtClean="0">
                <a:ea typeface="ＭＳ Ｐゴシック" pitchFamily="34" charset="-128"/>
              </a:rPr>
              <a:t>Make products available for further assessment and use</a:t>
            </a:r>
          </a:p>
          <a:p>
            <a:pPr>
              <a:buClr>
                <a:srgbClr val="3333CC"/>
              </a:buClr>
              <a:buSzPct val="90000"/>
              <a:buFont typeface="Wingdings" pitchFamily="2" charset="2"/>
              <a:buChar char="v"/>
            </a:pPr>
            <a:r>
              <a:rPr lang="en-US" sz="2000" b="1" dirty="0" smtClean="0">
                <a:ea typeface="ＭＳ Ｐゴシック" pitchFamily="34" charset="-128"/>
              </a:rPr>
              <a:t>Conduct follow-on scoping study activities (likely including second community workshop with scope and focus still to be determined)</a:t>
            </a:r>
          </a:p>
          <a:p>
            <a:pPr>
              <a:buClr>
                <a:srgbClr val="3333CC"/>
              </a:buClr>
              <a:buSzPct val="90000"/>
              <a:buFont typeface="Wingdings" pitchFamily="2" charset="2"/>
              <a:buChar char="v"/>
            </a:pPr>
            <a:r>
              <a:rPr lang="en-US" sz="2000" b="1" dirty="0" smtClean="0">
                <a:ea typeface="ＭＳ Ｐゴシック" pitchFamily="34" charset="-128"/>
              </a:rPr>
              <a:t>Develop and release a solicitation for community participation in next phases of CMS, taking into account any Congressional direction that may be received</a:t>
            </a:r>
          </a:p>
          <a:p>
            <a:pPr lvl="1">
              <a:buClr>
                <a:srgbClr val="3333CC"/>
              </a:buClr>
              <a:buSzPct val="90000"/>
              <a:buFont typeface="Wingdings" pitchFamily="2" charset="2"/>
              <a:buChar char="v"/>
            </a:pPr>
            <a:r>
              <a:rPr lang="en-US" sz="2000" b="1" dirty="0" smtClean="0">
                <a:ea typeface="ＭＳ Ｐゴシック" pitchFamily="34" charset="-128"/>
              </a:rPr>
              <a:t>Consider and implement plans for follow-on to existing pilot projects</a:t>
            </a:r>
          </a:p>
          <a:p>
            <a:pPr lvl="1">
              <a:buClr>
                <a:srgbClr val="3333CC"/>
              </a:buClr>
              <a:buSzPct val="90000"/>
              <a:buFont typeface="Wingdings" pitchFamily="2" charset="2"/>
              <a:buChar char="v"/>
            </a:pPr>
            <a:r>
              <a:rPr lang="en-US" sz="2000" b="1" dirty="0" smtClean="0">
                <a:ea typeface="ＭＳ Ｐゴシック" pitchFamily="34" charset="-128"/>
              </a:rPr>
              <a:t>Take into account guidance from CMS SDT regarding future directions</a:t>
            </a:r>
          </a:p>
          <a:p>
            <a:pPr lvl="1">
              <a:buClr>
                <a:srgbClr val="3333CC"/>
              </a:buClr>
              <a:buSzPct val="90000"/>
              <a:buFont typeface="Wingdings" pitchFamily="2" charset="2"/>
              <a:buChar char="v"/>
            </a:pPr>
            <a:r>
              <a:rPr lang="en-US" sz="2000" b="1" dirty="0" smtClean="0">
                <a:ea typeface="ＭＳ Ｐゴシック" pitchFamily="34" charset="-128"/>
              </a:rPr>
              <a:t>Pay particular attention to oceanic elements of a carbon monitoring system</a:t>
            </a:r>
          </a:p>
          <a:p>
            <a:pPr>
              <a:buClr>
                <a:srgbClr val="3333CC"/>
              </a:buClr>
              <a:buSzPct val="90000"/>
              <a:buFont typeface="Wingdings" pitchFamily="2" charset="2"/>
              <a:buChar char="v"/>
            </a:pPr>
            <a:r>
              <a:rPr lang="en-US" sz="2000" b="1" dirty="0" smtClean="0">
                <a:ea typeface="ＭＳ Ｐゴシック" pitchFamily="34" charset="-128"/>
              </a:rPr>
              <a:t>Regularly engage in interagency coordination through existing (e.g., USGCRP CCIWG) and evolving interagency mechanisms to assure good coordination with related efforts of other agencies </a:t>
            </a:r>
          </a:p>
          <a:p>
            <a:pPr>
              <a:buClr>
                <a:srgbClr val="3333CC"/>
              </a:buClr>
              <a:buSzPct val="90000"/>
              <a:buFont typeface="Wingdings" pitchFamily="2" charset="2"/>
              <a:buChar char="v"/>
            </a:pPr>
            <a:endParaRPr lang="en-US" sz="2000" b="1" dirty="0" smtClean="0">
              <a:ea typeface="ＭＳ Ｐゴシック" pitchFamily="34" charset="-128"/>
            </a:endParaRPr>
          </a:p>
          <a:p>
            <a:pPr>
              <a:buClr>
                <a:srgbClr val="3333CC"/>
              </a:buClr>
              <a:buSzPct val="90000"/>
              <a:buFont typeface="Wingdings" pitchFamily="2" charset="2"/>
              <a:buChar char="v"/>
            </a:pPr>
            <a:endParaRPr lang="en-US" sz="2000" b="1" dirty="0" smtClean="0">
              <a:ea typeface="ＭＳ Ｐゴシック" pitchFamily="34" charset="-128"/>
              <a:cs typeface="Arial" charset="0"/>
            </a:endParaRPr>
          </a:p>
        </p:txBody>
      </p:sp>
      <p:pic>
        <p:nvPicPr>
          <p:cNvPr id="5" name="Picture 68"/>
          <p:cNvPicPr>
            <a:picLocks noChangeArrowheads="1"/>
          </p:cNvPicPr>
          <p:nvPr/>
        </p:nvPicPr>
        <p:blipFill>
          <a:blip r:embed="rId4"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down)">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down)">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down)">
                                      <p:cBhvr>
                                        <p:cTn id="22" dur="500"/>
                                        <p:tgtEl>
                                          <p:spTgt spid="32771">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Effect transition="in" filter="wipe(down)">
                                      <p:cBhvr>
                                        <p:cTn id="25" dur="500"/>
                                        <p:tgtEl>
                                          <p:spTgt spid="32771">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771">
                                            <p:txEl>
                                              <p:pRg st="5" end="5"/>
                                            </p:txEl>
                                          </p:spTgt>
                                        </p:tgtEl>
                                        <p:attrNameLst>
                                          <p:attrName>style.visibility</p:attrName>
                                        </p:attrNameLst>
                                      </p:cBhvr>
                                      <p:to>
                                        <p:strVal val="visible"/>
                                      </p:to>
                                    </p:set>
                                    <p:animEffect transition="in" filter="wipe(down)">
                                      <p:cBhvr>
                                        <p:cTn id="28" dur="500"/>
                                        <p:tgtEl>
                                          <p:spTgt spid="32771">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Effect transition="in" filter="wipe(down)">
                                      <p:cBhvr>
                                        <p:cTn id="31" dur="500"/>
                                        <p:tgtEl>
                                          <p:spTgt spid="3277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771">
                                            <p:txEl>
                                              <p:pRg st="7" end="7"/>
                                            </p:txEl>
                                          </p:spTgt>
                                        </p:tgtEl>
                                        <p:attrNameLst>
                                          <p:attrName>style.visibility</p:attrName>
                                        </p:attrNameLst>
                                      </p:cBhvr>
                                      <p:to>
                                        <p:strVal val="visible"/>
                                      </p:to>
                                    </p:set>
                                    <p:animEffect transition="in" filter="wipe(down)">
                                      <p:cBhvr>
                                        <p:cTn id="36"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18434" name="Title 1"/>
          <p:cNvSpPr>
            <a:spLocks noGrp="1"/>
          </p:cNvSpPr>
          <p:nvPr>
            <p:ph type="title"/>
          </p:nvPr>
        </p:nvSpPr>
        <p:spPr>
          <a:xfrm>
            <a:off x="1600200" y="0"/>
            <a:ext cx="8229600" cy="914400"/>
          </a:xfrm>
        </p:spPr>
        <p:txBody>
          <a:bodyPr/>
          <a:lstStyle/>
          <a:p>
            <a:r>
              <a:rPr lang="en-US" b="1" dirty="0" smtClean="0">
                <a:solidFill>
                  <a:schemeClr val="bg1"/>
                </a:solidFill>
                <a:ea typeface="ＭＳ Ｐゴシック" pitchFamily="34" charset="-128"/>
                <a:cs typeface="Arial" charset="0"/>
              </a:rPr>
              <a:t>NASA CMS Plan Overview</a:t>
            </a:r>
          </a:p>
        </p:txBody>
      </p:sp>
      <p:sp>
        <p:nvSpPr>
          <p:cNvPr id="18435" name="Content Placeholder 2"/>
          <p:cNvSpPr>
            <a:spLocks noGrp="1"/>
          </p:cNvSpPr>
          <p:nvPr>
            <p:ph idx="1"/>
          </p:nvPr>
        </p:nvSpPr>
        <p:spPr>
          <a:xfrm>
            <a:off x="76200" y="1295400"/>
            <a:ext cx="8686800" cy="5756275"/>
          </a:xfrm>
        </p:spPr>
        <p:txBody>
          <a:bodyPr/>
          <a:lstStyle/>
          <a:p>
            <a:pPr marL="0" indent="0">
              <a:buNone/>
            </a:pPr>
            <a:r>
              <a:rPr lang="en-US" b="1" dirty="0" smtClean="0">
                <a:ea typeface="ＭＳ Ｐゴシック" pitchFamily="34" charset="-128"/>
                <a:cs typeface="Arial" charset="0"/>
              </a:rPr>
              <a:t>NASA plans to generate, distribute, and evaluate two pilot products and carry out one scoping study:</a:t>
            </a:r>
          </a:p>
          <a:p>
            <a:pPr lvl="1">
              <a:buClr>
                <a:srgbClr val="3333CC"/>
              </a:buClr>
              <a:buSzPct val="90000"/>
              <a:buFont typeface="Wingdings" pitchFamily="2" charset="2"/>
              <a:buChar char="v"/>
            </a:pPr>
            <a:r>
              <a:rPr lang="en-US" sz="1800" b="1" dirty="0" smtClean="0">
                <a:ea typeface="ＭＳ Ｐゴシック" pitchFamily="34" charset="-128"/>
                <a:cs typeface="Arial" charset="0"/>
              </a:rPr>
              <a:t>Terrestrial Biomass Pilot Product</a:t>
            </a:r>
          </a:p>
          <a:p>
            <a:pPr lvl="2">
              <a:buClr>
                <a:srgbClr val="3333CC"/>
              </a:buClr>
              <a:buSzPct val="90000"/>
              <a:buFont typeface="Wingdings" pitchFamily="2" charset="2"/>
              <a:buChar char="v"/>
            </a:pPr>
            <a:r>
              <a:rPr lang="en-US" sz="1600" dirty="0" smtClean="0">
                <a:ea typeface="ヒラギノ角ゴ Pro W3"/>
                <a:cs typeface="Arial" charset="0"/>
              </a:rPr>
              <a:t>Utilizing satellite and </a:t>
            </a:r>
            <a:r>
              <a:rPr lang="en-US" sz="1600" i="1" dirty="0" smtClean="0">
                <a:ea typeface="ヒラギノ角ゴ Pro W3"/>
                <a:cs typeface="Arial" charset="0"/>
              </a:rPr>
              <a:t>in situ </a:t>
            </a:r>
            <a:r>
              <a:rPr lang="en-US" sz="1600" dirty="0" smtClean="0">
                <a:ea typeface="ヒラギノ角ゴ Pro W3"/>
                <a:cs typeface="Arial" charset="0"/>
              </a:rPr>
              <a:t>data, produce quantitative estimates (and uncertainties) of aboveground terrestrial vegetation biomass  (for U.S. and local scale)</a:t>
            </a:r>
          </a:p>
          <a:p>
            <a:pPr lvl="2">
              <a:buClr>
                <a:srgbClr val="3333CC"/>
              </a:buClr>
              <a:buSzPct val="90000"/>
              <a:buFont typeface="Wingdings" pitchFamily="2" charset="2"/>
              <a:buChar char="v"/>
            </a:pPr>
            <a:r>
              <a:rPr lang="en-US" sz="1600" dirty="0" smtClean="0">
                <a:ea typeface="ヒラギノ角ゴ Pro W3"/>
                <a:cs typeface="Arial" charset="0"/>
              </a:rPr>
              <a:t>Assess the ability of these results to meet the nation’s need for monitoring carbon storage / sequestration.</a:t>
            </a:r>
          </a:p>
          <a:p>
            <a:pPr lvl="1">
              <a:buClr>
                <a:srgbClr val="3333CC"/>
              </a:buClr>
              <a:buSzPct val="90000"/>
              <a:buFont typeface="Wingdings" pitchFamily="2" charset="2"/>
              <a:buChar char="v"/>
            </a:pPr>
            <a:r>
              <a:rPr lang="en-US" sz="1800" b="1" dirty="0" smtClean="0">
                <a:ea typeface="ＭＳ Ｐゴシック" pitchFamily="34" charset="-128"/>
                <a:cs typeface="Arial" charset="0"/>
              </a:rPr>
              <a:t>Integrated Emission/Uptake (Flux) Pilot Product</a:t>
            </a:r>
          </a:p>
          <a:p>
            <a:pPr lvl="2">
              <a:buClr>
                <a:srgbClr val="3333CC"/>
              </a:buClr>
              <a:buSzPct val="90000"/>
              <a:buFont typeface="Wingdings" pitchFamily="2" charset="2"/>
              <a:buChar char="v"/>
            </a:pPr>
            <a:r>
              <a:rPr lang="en-US" sz="1600" dirty="0" smtClean="0">
                <a:ea typeface="ヒラギノ角ゴ Pro W3"/>
                <a:cs typeface="ヒラギノ角ゴ Pro W3"/>
              </a:rPr>
              <a:t>Combine satellite data with modeled atmospheric transport initiated by observationally-constrained terrestrial and oceanic models to tie the atmospheric observations to surface exchange processes.</a:t>
            </a:r>
          </a:p>
          <a:p>
            <a:pPr lvl="2">
              <a:buClr>
                <a:srgbClr val="3333CC"/>
              </a:buClr>
              <a:buSzPct val="90000"/>
              <a:buFont typeface="Wingdings" pitchFamily="2" charset="2"/>
              <a:buChar char="v"/>
            </a:pPr>
            <a:r>
              <a:rPr lang="en-US" sz="1600" dirty="0" smtClean="0">
                <a:ea typeface="ヒラギノ角ゴ Pro W3"/>
                <a:cs typeface="ヒラギノ角ゴ Pro W3"/>
              </a:rPr>
              <a:t>Estimate the atmosphere-biosphere CO</a:t>
            </a:r>
            <a:r>
              <a:rPr lang="en-US" sz="1600" baseline="-25000" dirty="0" smtClean="0">
                <a:ea typeface="ヒラギノ角ゴ Pro W3"/>
                <a:cs typeface="ヒラギノ角ゴ Pro W3"/>
              </a:rPr>
              <a:t>2</a:t>
            </a:r>
            <a:r>
              <a:rPr lang="en-US" sz="1600" dirty="0" smtClean="0">
                <a:ea typeface="ヒラギノ角ゴ Pro W3"/>
                <a:cs typeface="ヒラギノ角ゴ Pro W3"/>
              </a:rPr>
              <a:t> exchange</a:t>
            </a:r>
            <a:endParaRPr lang="en-US" sz="1600" dirty="0" smtClean="0">
              <a:ea typeface="ヒラギノ角ゴ Pro W3"/>
              <a:cs typeface="Arial" charset="0"/>
            </a:endParaRPr>
          </a:p>
          <a:p>
            <a:pPr lvl="1">
              <a:buClr>
                <a:srgbClr val="3333CC"/>
              </a:buClr>
              <a:buSzPct val="90000"/>
              <a:buFont typeface="Wingdings" pitchFamily="2" charset="2"/>
              <a:buChar char="v"/>
            </a:pPr>
            <a:r>
              <a:rPr lang="en-US" sz="1800" b="1" dirty="0" smtClean="0">
                <a:ea typeface="ＭＳ Ｐゴシック" pitchFamily="34" charset="-128"/>
                <a:cs typeface="Arial" charset="0"/>
              </a:rPr>
              <a:t>Scoping Study</a:t>
            </a:r>
          </a:p>
          <a:p>
            <a:pPr lvl="2">
              <a:buClr>
                <a:srgbClr val="3333CC"/>
              </a:buClr>
              <a:buSzPct val="90000"/>
              <a:buFont typeface="Wingdings" pitchFamily="2" charset="2"/>
              <a:buChar char="v"/>
            </a:pPr>
            <a:r>
              <a:rPr lang="en-US" sz="1600" dirty="0" smtClean="0">
                <a:ea typeface="ヒラギノ角ゴ Pro W3"/>
                <a:cs typeface="Arial" charset="0"/>
              </a:rPr>
              <a:t>Identify research, products, and analysis system evolutions required to support       carbon policy and management as global observing capability increases</a:t>
            </a:r>
          </a:p>
          <a:p>
            <a:pPr lvl="1">
              <a:buClr>
                <a:srgbClr val="3333CC"/>
              </a:buClr>
              <a:buSzPct val="90000"/>
              <a:buFont typeface="Wingdings" pitchFamily="2" charset="2"/>
              <a:buChar char="v"/>
            </a:pPr>
            <a:endParaRPr lang="en-US" sz="1800" dirty="0" smtClean="0">
              <a:ea typeface="ＭＳ Ｐゴシック" pitchFamily="34" charset="-128"/>
              <a:cs typeface="Arial" charset="0"/>
            </a:endParaRPr>
          </a:p>
        </p:txBody>
      </p:sp>
      <p:pic>
        <p:nvPicPr>
          <p:cNvPr id="4"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Title 1"/>
          <p:cNvSpPr txBox="1">
            <a:spLocks/>
          </p:cNvSpPr>
          <p:nvPr/>
        </p:nvSpPr>
        <p:spPr>
          <a:xfrm>
            <a:off x="5257800" y="76200"/>
            <a:ext cx="37338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Black" pitchFamily="34" charset="0"/>
                <a:ea typeface="+mj-ea"/>
                <a:cs typeface="+mj-cs"/>
              </a:rPr>
              <a:t>carbon.nasa.gov</a:t>
            </a:r>
          </a:p>
        </p:txBody>
      </p:sp>
      <p:pic>
        <p:nvPicPr>
          <p:cNvPr id="6" name="Picture 5" descr="cms.png"/>
          <p:cNvPicPr>
            <a:picLocks noChangeAspect="1"/>
          </p:cNvPicPr>
          <p:nvPr/>
        </p:nvPicPr>
        <p:blipFill>
          <a:blip r:embed="rId4" cstate="print"/>
          <a:stretch>
            <a:fillRect/>
          </a:stretch>
        </p:blipFill>
        <p:spPr>
          <a:xfrm>
            <a:off x="152400" y="152400"/>
            <a:ext cx="4835483" cy="6629400"/>
          </a:xfrm>
          <a:prstGeom prst="rect">
            <a:avLst/>
          </a:prstGeom>
          <a:ln>
            <a:solidFill>
              <a:schemeClr val="tx1"/>
            </a:solidFill>
          </a:ln>
        </p:spPr>
      </p:pic>
      <p:sp>
        <p:nvSpPr>
          <p:cNvPr id="8" name="TextBox 7"/>
          <p:cNvSpPr txBox="1"/>
          <p:nvPr/>
        </p:nvSpPr>
        <p:spPr>
          <a:xfrm>
            <a:off x="6324600" y="6324600"/>
            <a:ext cx="2514600" cy="369332"/>
          </a:xfrm>
          <a:prstGeom prst="rect">
            <a:avLst/>
          </a:prstGeom>
          <a:noFill/>
        </p:spPr>
        <p:txBody>
          <a:bodyPr wrap="square" rtlCol="0">
            <a:spAutoFit/>
          </a:bodyPr>
          <a:lstStyle/>
          <a:p>
            <a:r>
              <a:rPr lang="en-US" dirty="0" smtClean="0">
                <a:hlinkClick r:id="rId5"/>
              </a:rPr>
              <a:t>http://carbon.nasa.gov</a:t>
            </a:r>
            <a:r>
              <a:rPr lang="en-US" dirty="0" smtClean="0"/>
              <a:t> </a:t>
            </a:r>
            <a:endParaRPr lang="en-US" dirty="0"/>
          </a:p>
        </p:txBody>
      </p:sp>
      <p:sp>
        <p:nvSpPr>
          <p:cNvPr id="10" name="TextBox 9"/>
          <p:cNvSpPr txBox="1"/>
          <p:nvPr/>
        </p:nvSpPr>
        <p:spPr>
          <a:xfrm>
            <a:off x="5486400" y="1905000"/>
            <a:ext cx="2819400" cy="3170099"/>
          </a:xfrm>
          <a:prstGeom prst="rect">
            <a:avLst/>
          </a:prstGeom>
          <a:noFill/>
        </p:spPr>
        <p:txBody>
          <a:bodyPr wrap="square" rtlCol="0">
            <a:spAutoFit/>
          </a:bodyPr>
          <a:lstStyle/>
          <a:p>
            <a:pPr algn="ctr"/>
            <a:r>
              <a:rPr lang="en-US" sz="2000" dirty="0" smtClean="0"/>
              <a:t>Information, Announcements, and Documents regarding the NASA Carbon Monitoring System can be found on this Web site – there is also a link to it off the CC&amp;E Web site (in the list of programs on the left).</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5029200" y="2141538"/>
            <a:ext cx="3733800" cy="830262"/>
          </a:xfrm>
          <a:prstGeom prst="rect">
            <a:avLst/>
          </a:prstGeom>
          <a:noFill/>
        </p:spPr>
        <p:txBody>
          <a:bodyPr>
            <a:spAutoFit/>
          </a:bodyPr>
          <a:lstStyle/>
          <a:p>
            <a:pPr>
              <a:defRPr/>
            </a:pPr>
            <a:r>
              <a:rPr lang="en-US" sz="4800" dirty="0" smtClean="0">
                <a:solidFill>
                  <a:schemeClr val="bg1"/>
                </a:solidFill>
                <a:latin typeface="+mj-lt"/>
              </a:rPr>
              <a:t>Thank you</a:t>
            </a:r>
            <a:endParaRPr lang="en-US" sz="4800" dirty="0">
              <a:solidFill>
                <a:schemeClr val="bg1"/>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19458" name="Title 1"/>
          <p:cNvSpPr>
            <a:spLocks noGrp="1"/>
          </p:cNvSpPr>
          <p:nvPr>
            <p:ph type="title"/>
          </p:nvPr>
        </p:nvSpPr>
        <p:spPr>
          <a:xfrm>
            <a:off x="1447800" y="0"/>
            <a:ext cx="8229600" cy="1143000"/>
          </a:xfrm>
        </p:spPr>
        <p:txBody>
          <a:bodyPr/>
          <a:lstStyle/>
          <a:p>
            <a:r>
              <a:rPr lang="en-US" sz="3600" b="1" dirty="0" smtClean="0">
                <a:solidFill>
                  <a:schemeClr val="bg1"/>
                </a:solidFill>
                <a:ea typeface="ＭＳ Ｐゴシック" pitchFamily="34" charset="-128"/>
                <a:cs typeface="Arial" charset="0"/>
              </a:rPr>
              <a:t>Relation to Congressional Direction</a:t>
            </a:r>
          </a:p>
        </p:txBody>
      </p:sp>
      <p:sp>
        <p:nvSpPr>
          <p:cNvPr id="19459" name="Content Placeholder 2"/>
          <p:cNvSpPr>
            <a:spLocks noGrp="1"/>
          </p:cNvSpPr>
          <p:nvPr>
            <p:ph idx="1"/>
          </p:nvPr>
        </p:nvSpPr>
        <p:spPr>
          <a:xfrm>
            <a:off x="0" y="1295400"/>
            <a:ext cx="8813800" cy="4876800"/>
          </a:xfrm>
        </p:spPr>
        <p:txBody>
          <a:bodyPr/>
          <a:lstStyle/>
          <a:p>
            <a:pPr>
              <a:buClr>
                <a:srgbClr val="3333CC"/>
              </a:buClr>
              <a:buSzPct val="90000"/>
              <a:buNone/>
            </a:pPr>
            <a:r>
              <a:rPr lang="en-US" sz="2000" b="1" dirty="0" smtClean="0">
                <a:ea typeface="ＭＳ Ｐゴシック" pitchFamily="34" charset="-128"/>
                <a:cs typeface="Arial" charset="0"/>
              </a:rPr>
              <a:t>FY10 Appropriation Direction: </a:t>
            </a:r>
            <a:r>
              <a:rPr lang="en-US" sz="2000" dirty="0" smtClean="0">
                <a:ea typeface="ＭＳ Ｐゴシック" pitchFamily="34" charset="-128"/>
                <a:cs typeface="Arial" charset="0"/>
              </a:rPr>
              <a:t>“Also included within the funds provided for other mission and data analysis, the conference agreement provides $6,000,000 for </a:t>
            </a:r>
            <a:r>
              <a:rPr lang="en-US" sz="2000" b="1" dirty="0" smtClean="0">
                <a:ea typeface="ＭＳ Ｐゴシック" pitchFamily="34" charset="-128"/>
                <a:cs typeface="Arial" charset="0"/>
              </a:rPr>
              <a:t>pre-phase A and pilot initiatives for the development of a carbon monitoring system</a:t>
            </a:r>
            <a:r>
              <a:rPr lang="en-US" sz="2000" dirty="0" smtClean="0">
                <a:ea typeface="ＭＳ Ｐゴシック" pitchFamily="34" charset="-128"/>
                <a:cs typeface="Arial" charset="0"/>
              </a:rPr>
              <a:t>. Any pilot developed shall replicate state and national carbon and biomass inventory processes that provide statistical precision and accuracy with geospatially explicit associated attribute data for aggregation at the project, county, state and federal level using a common dataset with complete market transparency, including extraction algorithms and correlation modeling.”</a:t>
            </a:r>
          </a:p>
          <a:p>
            <a:pPr eaLnBrk="1" hangingPunct="1">
              <a:lnSpc>
                <a:spcPct val="90000"/>
              </a:lnSpc>
              <a:buClr>
                <a:srgbClr val="3333CC"/>
              </a:buClr>
              <a:buSzPct val="90000"/>
              <a:buNone/>
            </a:pPr>
            <a:r>
              <a:rPr lang="en-US" sz="2000" dirty="0" smtClean="0">
                <a:ea typeface="ＭＳ Ｐゴシック" pitchFamily="34" charset="-128"/>
                <a:cs typeface="Arial" charset="0"/>
              </a:rPr>
              <a:t>President’s FY11-15 request supported a sustained CMS effort:</a:t>
            </a:r>
          </a:p>
          <a:p>
            <a:pPr lvl="1" eaLnBrk="1" hangingPunct="1">
              <a:lnSpc>
                <a:spcPct val="90000"/>
              </a:lnSpc>
              <a:buClr>
                <a:srgbClr val="3333CC"/>
              </a:buClr>
              <a:buSzPct val="90000"/>
              <a:buFont typeface="Wingdings" pitchFamily="2" charset="2"/>
              <a:buChar char="v"/>
            </a:pPr>
            <a:r>
              <a:rPr lang="en-US" sz="1800" dirty="0" smtClean="0">
                <a:ea typeface="ＭＳ Ｐゴシック" pitchFamily="34" charset="-128"/>
              </a:rPr>
              <a:t>“The FY2011 budget request will provide for continuation and growth of the Carbon Monitoring System activity begun in FY2010 to provide an improving set of products on carbon storage and exchange between the surface and biosphere for regular delivery to policy and decision-makers, as well as for observing system simulation experiments designed to facilitate development of future carbon monitoring observational capability. This investment leverages the much larger underlying NASA program in Carbon Cycle science.”  </a:t>
            </a:r>
            <a:r>
              <a:rPr lang="en-US" sz="1800" dirty="0" smtClean="0">
                <a:ea typeface="ＭＳ Ｐゴシック" pitchFamily="34" charset="-128"/>
                <a:cs typeface="Arial" charset="0"/>
              </a:rPr>
              <a:t>This all changed in the actual appropriations….no CMS reference at all.</a:t>
            </a:r>
          </a:p>
          <a:p>
            <a:pPr lvl="1" eaLnBrk="1" hangingPunct="1">
              <a:lnSpc>
                <a:spcPct val="90000"/>
              </a:lnSpc>
              <a:buClr>
                <a:srgbClr val="3333CC"/>
              </a:buClr>
              <a:buSzPct val="90000"/>
              <a:buFont typeface="Wingdings" pitchFamily="2" charset="2"/>
              <a:buChar char="v"/>
            </a:pPr>
            <a:r>
              <a:rPr lang="en-US" sz="1800" dirty="0" smtClean="0">
                <a:ea typeface="ＭＳ Ｐゴシック" pitchFamily="34" charset="-128"/>
                <a:cs typeface="Arial" charset="0"/>
              </a:rPr>
              <a:t>Same thing may happen in FY2012 budget process.</a:t>
            </a:r>
          </a:p>
          <a:p>
            <a:pPr>
              <a:buClr>
                <a:srgbClr val="3333CC"/>
              </a:buClr>
              <a:buSzPct val="90000"/>
              <a:buFont typeface="Wingdings" pitchFamily="2" charset="2"/>
              <a:buChar char="v"/>
            </a:pPr>
            <a:endParaRPr lang="en-US" sz="1800" dirty="0" smtClean="0">
              <a:ea typeface="ＭＳ Ｐゴシック" pitchFamily="34" charset="-128"/>
              <a:cs typeface="Arial" charset="0"/>
            </a:endParaRPr>
          </a:p>
          <a:p>
            <a:pPr lvl="1">
              <a:buClr>
                <a:srgbClr val="3333CC"/>
              </a:buClr>
              <a:buSzPct val="90000"/>
              <a:buFont typeface="Wingdings" pitchFamily="2" charset="2"/>
              <a:buChar char="v"/>
            </a:pPr>
            <a:endParaRPr lang="en-US" sz="1800" dirty="0" smtClean="0">
              <a:ea typeface="ＭＳ Ｐゴシック" pitchFamily="34" charset="-128"/>
              <a:cs typeface="Arial" charset="0"/>
            </a:endParaRPr>
          </a:p>
        </p:txBody>
      </p:sp>
      <p:pic>
        <p:nvPicPr>
          <p:cNvPr id="4"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99225" y="6300788"/>
            <a:ext cx="1905000" cy="354012"/>
          </a:xfrm>
        </p:spPr>
        <p:txBody>
          <a:bodyPr/>
          <a:lstStyle/>
          <a:p>
            <a:pPr>
              <a:defRPr/>
            </a:pPr>
            <a:r>
              <a:rPr lang="en-US" dirty="0" smtClean="0"/>
              <a:t> </a:t>
            </a:r>
            <a:endParaRPr lang="en-US" dirty="0"/>
          </a:p>
        </p:txBody>
      </p:sp>
      <p:pic>
        <p:nvPicPr>
          <p:cNvPr id="32772" name="Picture 4"/>
          <p:cNvPicPr>
            <a:picLocks noChangeAspect="1" noChangeArrowheads="1"/>
          </p:cNvPicPr>
          <p:nvPr/>
        </p:nvPicPr>
        <p:blipFill>
          <a:blip r:embed="rId2" cstate="print"/>
          <a:srcRect l="17" t="24438" b="55566"/>
          <a:stretch>
            <a:fillRect/>
          </a:stretch>
        </p:blipFill>
        <p:spPr bwMode="auto">
          <a:xfrm>
            <a:off x="0" y="0"/>
            <a:ext cx="9144000" cy="1219200"/>
          </a:xfrm>
          <a:prstGeom prst="rect">
            <a:avLst/>
          </a:prstGeom>
          <a:noFill/>
          <a:ln w="9525">
            <a:noFill/>
            <a:miter lim="800000"/>
            <a:headEnd/>
            <a:tailEnd/>
          </a:ln>
        </p:spPr>
      </p:pic>
      <p:sp>
        <p:nvSpPr>
          <p:cNvPr id="32773" name="Rectangle 2"/>
          <p:cNvSpPr>
            <a:spLocks noGrp="1" noChangeArrowheads="1"/>
          </p:cNvSpPr>
          <p:nvPr>
            <p:ph type="title"/>
          </p:nvPr>
        </p:nvSpPr>
        <p:spPr>
          <a:xfrm>
            <a:off x="2057400" y="152400"/>
            <a:ext cx="7162800" cy="990600"/>
          </a:xfrm>
        </p:spPr>
        <p:txBody>
          <a:bodyPr/>
          <a:lstStyle/>
          <a:p>
            <a:r>
              <a:rPr lang="en-US" sz="3600" b="1" dirty="0" smtClean="0">
                <a:solidFill>
                  <a:schemeClr val="bg1"/>
                </a:solidFill>
              </a:rPr>
              <a:t>NASA’s  Goals and Principles in its Approach to CMS</a:t>
            </a:r>
          </a:p>
        </p:txBody>
      </p:sp>
      <p:pic>
        <p:nvPicPr>
          <p:cNvPr id="6"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sp>
        <p:nvSpPr>
          <p:cNvPr id="8" name="Content Placeholder 2"/>
          <p:cNvSpPr>
            <a:spLocks noGrp="1"/>
          </p:cNvSpPr>
          <p:nvPr>
            <p:ph idx="1"/>
          </p:nvPr>
        </p:nvSpPr>
        <p:spPr>
          <a:xfrm>
            <a:off x="152400" y="1295400"/>
            <a:ext cx="8686800" cy="5257800"/>
          </a:xfrm>
        </p:spPr>
        <p:txBody>
          <a:bodyPr/>
          <a:lstStyle/>
          <a:p>
            <a:pPr eaLnBrk="1" hangingPunct="1">
              <a:lnSpc>
                <a:spcPct val="80000"/>
              </a:lnSpc>
              <a:buClr>
                <a:srgbClr val="3333CC"/>
              </a:buClr>
              <a:buSzPct val="90000"/>
              <a:buFont typeface="Wingdings" pitchFamily="2" charset="2"/>
              <a:buChar char="v"/>
            </a:pPr>
            <a:r>
              <a:rPr lang="en-US" sz="2000" b="1" dirty="0" smtClean="0">
                <a:cs typeface="Arial" charset="0"/>
              </a:rPr>
              <a:t>Make significant contributions in characterizing, quantifying, understanding, and predicting the evolution of global carbon sources and sinks </a:t>
            </a:r>
          </a:p>
          <a:p>
            <a:pPr eaLnBrk="1" hangingPunct="1">
              <a:lnSpc>
                <a:spcPct val="80000"/>
              </a:lnSpc>
              <a:buClr>
                <a:srgbClr val="3333CC"/>
              </a:buClr>
              <a:buSzPct val="90000"/>
              <a:buFont typeface="Wingdings" pitchFamily="2" charset="2"/>
              <a:buChar char="v"/>
            </a:pPr>
            <a:r>
              <a:rPr lang="en-US" sz="2000" b="1" dirty="0" smtClean="0">
                <a:cs typeface="Arial" charset="0"/>
              </a:rPr>
              <a:t>Use the full range of NASA satellite observations and modeling/analysis capabilities to establish the accuracy, quantitative uncertainties, and utility of products for supporting national and international policy, regulatory, and management activities</a:t>
            </a:r>
          </a:p>
          <a:p>
            <a:pPr lvl="1" eaLnBrk="1" hangingPunct="1">
              <a:lnSpc>
                <a:spcPct val="80000"/>
              </a:lnSpc>
              <a:buClr>
                <a:srgbClr val="3333CC"/>
              </a:buClr>
              <a:buSzPct val="90000"/>
              <a:buFont typeface="Wingdings" pitchFamily="2" charset="2"/>
              <a:buChar char="v"/>
            </a:pPr>
            <a:r>
              <a:rPr lang="en-US" sz="2000" dirty="0" smtClean="0">
                <a:cs typeface="Arial" charset="0"/>
              </a:rPr>
              <a:t>Maintain global emphasis while providing finer scale regional information, utilizing space-based and surface-based/in situ data </a:t>
            </a:r>
          </a:p>
          <a:p>
            <a:pPr lvl="1" eaLnBrk="1" hangingPunct="1">
              <a:lnSpc>
                <a:spcPct val="80000"/>
              </a:lnSpc>
              <a:buClr>
                <a:srgbClr val="3333CC"/>
              </a:buClr>
              <a:buSzPct val="90000"/>
              <a:buFont typeface="Wingdings" pitchFamily="2" charset="2"/>
              <a:buChar char="v"/>
            </a:pPr>
            <a:r>
              <a:rPr lang="en-US" sz="2000" dirty="0" smtClean="0">
                <a:cs typeface="Arial" charset="0"/>
              </a:rPr>
              <a:t>Develop evolutionary approach accommodating planned increasing capabilities in space-based measurements, modeling, and data assimilation</a:t>
            </a:r>
          </a:p>
          <a:p>
            <a:pPr lvl="1" eaLnBrk="1" hangingPunct="1">
              <a:lnSpc>
                <a:spcPct val="80000"/>
              </a:lnSpc>
              <a:buClr>
                <a:srgbClr val="3333CC"/>
              </a:buClr>
              <a:buSzPct val="90000"/>
              <a:buFont typeface="Wingdings" pitchFamily="2" charset="2"/>
              <a:buChar char="v"/>
            </a:pPr>
            <a:r>
              <a:rPr lang="en-US" sz="2000" dirty="0" smtClean="0">
                <a:cs typeface="Arial" charset="0"/>
              </a:rPr>
              <a:t>Harness unique capabilities of NASA centers and the NASA-funded investigator community, making use of competitive peer review wherever possible</a:t>
            </a:r>
          </a:p>
          <a:p>
            <a:pPr lvl="1" eaLnBrk="1" hangingPunct="1">
              <a:lnSpc>
                <a:spcPct val="80000"/>
              </a:lnSpc>
              <a:buClr>
                <a:srgbClr val="3333CC"/>
              </a:buClr>
              <a:buSzPct val="90000"/>
              <a:buFont typeface="Wingdings" pitchFamily="2" charset="2"/>
              <a:buChar char="v"/>
            </a:pPr>
            <a:r>
              <a:rPr lang="en-US" sz="2000" dirty="0" smtClean="0">
                <a:cs typeface="Arial" charset="0"/>
              </a:rPr>
              <a:t>Continue to engage with, and contribute to, related U.S. and international systems </a:t>
            </a:r>
          </a:p>
          <a:p>
            <a:pPr lvl="1" eaLnBrk="1" hangingPunct="1">
              <a:lnSpc>
                <a:spcPct val="80000"/>
              </a:lnSpc>
              <a:buClr>
                <a:srgbClr val="3333CC"/>
              </a:buClr>
              <a:buSzPct val="90000"/>
              <a:buFont typeface="Wingdings" pitchFamily="2" charset="2"/>
              <a:buChar char="v"/>
            </a:pPr>
            <a:r>
              <a:rPr lang="en-US" sz="2000" dirty="0" smtClean="0">
                <a:cs typeface="Arial" charset="0"/>
              </a:rPr>
              <a:t>Rapidly initiate generation and distribution of products, both for evaluation and to inform near-term policy development and planning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l="17" t="24438" b="55566"/>
          <a:stretch>
            <a:fillRect/>
          </a:stretch>
        </p:blipFill>
        <p:spPr bwMode="auto">
          <a:xfrm>
            <a:off x="0" y="0"/>
            <a:ext cx="9144000" cy="1219200"/>
          </a:xfrm>
          <a:prstGeom prst="rect">
            <a:avLst/>
          </a:prstGeom>
          <a:noFill/>
          <a:ln w="9525">
            <a:noFill/>
            <a:miter lim="800000"/>
            <a:headEnd/>
            <a:tailEnd/>
          </a:ln>
        </p:spPr>
      </p:pic>
      <p:sp>
        <p:nvSpPr>
          <p:cNvPr id="8194" name="Title 1"/>
          <p:cNvSpPr txBox="1">
            <a:spLocks/>
          </p:cNvSpPr>
          <p:nvPr/>
        </p:nvSpPr>
        <p:spPr bwMode="auto">
          <a:xfrm>
            <a:off x="533400" y="1139825"/>
            <a:ext cx="8153400" cy="917575"/>
          </a:xfrm>
          <a:prstGeom prst="rect">
            <a:avLst/>
          </a:prstGeom>
          <a:noFill/>
          <a:ln w="9525">
            <a:noFill/>
            <a:miter lim="800000"/>
            <a:headEnd/>
            <a:tailEnd/>
          </a:ln>
        </p:spPr>
        <p:txBody>
          <a:bodyPr anchor="ctr"/>
          <a:lstStyle/>
          <a:p>
            <a:pPr algn="ctr"/>
            <a:endParaRPr lang="en-US" sz="2000">
              <a:solidFill>
                <a:schemeClr val="bg1"/>
              </a:solidFill>
              <a:latin typeface="Calibri" pitchFamily="34" charset="0"/>
            </a:endParaRPr>
          </a:p>
          <a:p>
            <a:r>
              <a:rPr lang="en-US" sz="2000" b="1" i="1">
                <a:solidFill>
                  <a:schemeClr val="bg1"/>
                </a:solidFill>
                <a:latin typeface="Calibri" pitchFamily="34" charset="0"/>
              </a:rPr>
              <a:t> </a:t>
            </a:r>
            <a:endParaRPr lang="en-US" sz="2000">
              <a:solidFill>
                <a:schemeClr val="bg1"/>
              </a:solidFill>
              <a:latin typeface="Calibri" pitchFamily="34" charset="0"/>
            </a:endParaRPr>
          </a:p>
        </p:txBody>
      </p:sp>
      <p:sp>
        <p:nvSpPr>
          <p:cNvPr id="8195" name="Rectangle 1031"/>
          <p:cNvSpPr>
            <a:spLocks noGrp="1"/>
          </p:cNvSpPr>
          <p:nvPr>
            <p:ph type="title" idx="4294967295"/>
          </p:nvPr>
        </p:nvSpPr>
        <p:spPr>
          <a:xfrm>
            <a:off x="1676400" y="0"/>
            <a:ext cx="8229600" cy="1143000"/>
          </a:xfrm>
        </p:spPr>
        <p:txBody>
          <a:bodyPr/>
          <a:lstStyle/>
          <a:p>
            <a:r>
              <a:rPr lang="en-US" sz="3600" b="1" dirty="0" smtClean="0">
                <a:solidFill>
                  <a:schemeClr val="bg1"/>
                </a:solidFill>
                <a:ea typeface="ＭＳ Ｐゴシック" charset="-128"/>
              </a:rPr>
              <a:t>Terrestrial Biomass Pilot Project:  Overarching Goals and Objectives</a:t>
            </a:r>
          </a:p>
        </p:txBody>
      </p:sp>
      <p:sp>
        <p:nvSpPr>
          <p:cNvPr id="6" name="Title 1"/>
          <p:cNvSpPr txBox="1">
            <a:spLocks/>
          </p:cNvSpPr>
          <p:nvPr/>
        </p:nvSpPr>
        <p:spPr>
          <a:xfrm>
            <a:off x="257175" y="1295400"/>
            <a:ext cx="8702675" cy="1789113"/>
          </a:xfrm>
          <a:prstGeom prst="rect">
            <a:avLst/>
          </a:prstGeom>
        </p:spPr>
        <p:txBody>
          <a:bodyPr anchor="ctr">
            <a:normAutofit/>
          </a:bodyPr>
          <a:lstStyle/>
          <a:p>
            <a:pPr>
              <a:defRPr/>
            </a:pPr>
            <a:r>
              <a:rPr lang="en-US" sz="2000" b="1" u="sng" dirty="0" smtClean="0">
                <a:latin typeface="+mj-lt"/>
              </a:rPr>
              <a:t>Goal</a:t>
            </a:r>
            <a:r>
              <a:rPr lang="en-US" sz="2000" b="1" dirty="0" smtClean="0">
                <a:latin typeface="+mj-lt"/>
              </a:rPr>
              <a:t>:  Provide geospatially explicit, consistent estimates of aboveground </a:t>
            </a:r>
            <a:r>
              <a:rPr lang="en-US" sz="2000" b="1" dirty="0">
                <a:latin typeface="+mj-lt"/>
              </a:rPr>
              <a:t>terrestrial vegetation biomass and carbon storage for the U.S. by combining advanced satellite products with ground observations and evaluate how well these estimates meet the nation’s need for monitoring carbon </a:t>
            </a:r>
            <a:r>
              <a:rPr lang="en-US" sz="2000" b="1" dirty="0" smtClean="0">
                <a:latin typeface="+mj-lt"/>
              </a:rPr>
              <a:t>storage and changes in carbon storage.  </a:t>
            </a:r>
            <a:endParaRPr lang="en-US" sz="2000" dirty="0">
              <a:latin typeface="+mj-lt"/>
            </a:endParaRPr>
          </a:p>
        </p:txBody>
      </p:sp>
      <p:sp>
        <p:nvSpPr>
          <p:cNvPr id="8197" name="Subtitle 2"/>
          <p:cNvSpPr txBox="1">
            <a:spLocks/>
          </p:cNvSpPr>
          <p:nvPr/>
        </p:nvSpPr>
        <p:spPr bwMode="auto">
          <a:xfrm>
            <a:off x="228600" y="3200400"/>
            <a:ext cx="8915400" cy="3505200"/>
          </a:xfrm>
          <a:prstGeom prst="rect">
            <a:avLst/>
          </a:prstGeom>
          <a:noFill/>
          <a:ln w="9525">
            <a:noFill/>
            <a:miter lim="800000"/>
            <a:headEnd/>
            <a:tailEnd/>
          </a:ln>
        </p:spPr>
        <p:txBody>
          <a:bodyPr/>
          <a:lstStyle/>
          <a:p>
            <a:pPr eaLnBrk="0" hangingPunct="0">
              <a:spcBef>
                <a:spcPct val="20000"/>
              </a:spcBef>
            </a:pPr>
            <a:r>
              <a:rPr lang="en-US" sz="2000" b="1" u="sng" dirty="0">
                <a:latin typeface="+mn-lt"/>
                <a:cs typeface="Arial" charset="0"/>
              </a:rPr>
              <a:t>Objectives</a:t>
            </a:r>
            <a:r>
              <a:rPr lang="en-US" sz="2000" b="1" dirty="0">
                <a:latin typeface="+mn-lt"/>
                <a:cs typeface="Arial" charset="0"/>
              </a:rPr>
              <a:t>:  </a:t>
            </a:r>
          </a:p>
          <a:p>
            <a:pPr eaLnBrk="0" hangingPunct="0">
              <a:spcBef>
                <a:spcPct val="20000"/>
              </a:spcBef>
              <a:buClr>
                <a:srgbClr val="0070C0"/>
              </a:buClr>
              <a:buSzPct val="90000"/>
              <a:buFont typeface="Wingdings" pitchFamily="2" charset="2"/>
              <a:buChar char="v"/>
            </a:pPr>
            <a:r>
              <a:rPr lang="en-US" sz="2000" b="1" dirty="0">
                <a:latin typeface="+mn-lt"/>
                <a:cs typeface="Arial" charset="0"/>
              </a:rPr>
              <a:t> </a:t>
            </a:r>
            <a:r>
              <a:rPr lang="en-US" sz="2000" b="1" dirty="0" smtClean="0">
                <a:latin typeface="+mn-lt"/>
                <a:cs typeface="Arial" charset="0"/>
              </a:rPr>
              <a:t>Develop prototype data products of national biomass (and carbon storage/change) that can be assessed with respect to how they meet the nation’s need for monitoring (also reporting and verification) of carbon inventories.</a:t>
            </a:r>
          </a:p>
          <a:p>
            <a:pPr eaLnBrk="0" hangingPunct="0">
              <a:spcBef>
                <a:spcPct val="20000"/>
              </a:spcBef>
              <a:buClr>
                <a:srgbClr val="0070C0"/>
              </a:buClr>
              <a:buSzPct val="90000"/>
              <a:buFont typeface="Wingdings" pitchFamily="2" charset="2"/>
              <a:buChar char="v"/>
            </a:pPr>
            <a:r>
              <a:rPr lang="en-US" sz="2000" b="1" dirty="0">
                <a:latin typeface="+mn-lt"/>
                <a:cs typeface="Arial" charset="0"/>
              </a:rPr>
              <a:t> </a:t>
            </a:r>
            <a:r>
              <a:rPr lang="en-US" sz="2000" b="1" dirty="0" smtClean="0">
                <a:latin typeface="+mn-lt"/>
                <a:cs typeface="Arial" charset="0"/>
              </a:rPr>
              <a:t>Demonstrate our readiness to produce a consistent biomass/carbon stock distribution using the existing </a:t>
            </a:r>
            <a:r>
              <a:rPr lang="en-US" sz="2000" b="1" i="1" dirty="0" smtClean="0">
                <a:latin typeface="+mn-lt"/>
                <a:cs typeface="Arial" charset="0"/>
              </a:rPr>
              <a:t>in situ </a:t>
            </a:r>
            <a:r>
              <a:rPr lang="en-US" sz="2000" b="1" dirty="0" smtClean="0">
                <a:latin typeface="+mn-lt"/>
                <a:cs typeface="Arial" charset="0"/>
              </a:rPr>
              <a:t>and satellite observations to meet monitoring (MRV) requirements.</a:t>
            </a:r>
          </a:p>
          <a:p>
            <a:pPr eaLnBrk="0" hangingPunct="0">
              <a:spcBef>
                <a:spcPct val="20000"/>
              </a:spcBef>
              <a:buClr>
                <a:srgbClr val="0070C0"/>
              </a:buClr>
              <a:buSzPct val="90000"/>
              <a:buFont typeface="Wingdings" pitchFamily="2" charset="2"/>
              <a:buChar char="v"/>
            </a:pPr>
            <a:r>
              <a:rPr lang="en-US" sz="2000" b="1" dirty="0" smtClean="0">
                <a:solidFill>
                  <a:schemeClr val="bg1"/>
                </a:solidFill>
                <a:latin typeface="+mn-lt"/>
                <a:cs typeface="Arial" charset="0"/>
              </a:rPr>
              <a:t> </a:t>
            </a:r>
            <a:r>
              <a:rPr lang="en-US" sz="2000" b="1" dirty="0" smtClean="0">
                <a:latin typeface="+mn-lt"/>
              </a:rPr>
              <a:t>Evaluate how well carbon stocks and fluxes can be quantified at the management scale (project-, county-, state-level) using remote sensing               data sources not currently available from space (primarily airborne </a:t>
            </a:r>
            <a:r>
              <a:rPr lang="en-US" sz="2000" b="1" dirty="0" err="1" smtClean="0">
                <a:latin typeface="+mn-lt"/>
              </a:rPr>
              <a:t>lidar</a:t>
            </a:r>
            <a:r>
              <a:rPr lang="en-US" sz="2000" b="1" dirty="0" smtClean="0">
                <a:latin typeface="+mn-lt"/>
              </a:rPr>
              <a:t>)</a:t>
            </a:r>
            <a:br>
              <a:rPr lang="en-US" sz="2000" b="1" dirty="0" smtClean="0">
                <a:latin typeface="+mn-lt"/>
              </a:rPr>
            </a:br>
            <a:endParaRPr lang="en-US" sz="2000" b="1" dirty="0">
              <a:solidFill>
                <a:schemeClr val="bg1"/>
              </a:solidFill>
              <a:latin typeface="+mn-lt"/>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l="17" t="24438" b="55566"/>
          <a:stretch>
            <a:fillRect/>
          </a:stretch>
        </p:blipFill>
        <p:spPr bwMode="auto">
          <a:xfrm>
            <a:off x="0" y="0"/>
            <a:ext cx="9144000" cy="1219200"/>
          </a:xfrm>
          <a:prstGeom prst="rect">
            <a:avLst/>
          </a:prstGeom>
          <a:noFill/>
          <a:ln w="9525">
            <a:noFill/>
            <a:miter lim="800000"/>
            <a:headEnd/>
            <a:tailEnd/>
          </a:ln>
        </p:spPr>
      </p:pic>
      <p:sp>
        <p:nvSpPr>
          <p:cNvPr id="17410" name="Rectangle 8"/>
          <p:cNvSpPr>
            <a:spLocks noChangeArrowheads="1"/>
          </p:cNvSpPr>
          <p:nvPr/>
        </p:nvSpPr>
        <p:spPr bwMode="auto">
          <a:xfrm>
            <a:off x="1752600" y="228600"/>
            <a:ext cx="7388754" cy="646331"/>
          </a:xfrm>
          <a:prstGeom prst="rect">
            <a:avLst/>
          </a:prstGeom>
          <a:noFill/>
          <a:ln w="9525">
            <a:noFill/>
            <a:miter lim="800000"/>
            <a:headEnd/>
            <a:tailEnd/>
          </a:ln>
        </p:spPr>
        <p:txBody>
          <a:bodyPr wrap="none">
            <a:spAutoFit/>
          </a:bodyPr>
          <a:lstStyle/>
          <a:p>
            <a:r>
              <a:rPr lang="en-US" sz="3600" b="1" dirty="0">
                <a:solidFill>
                  <a:schemeClr val="bg1"/>
                </a:solidFill>
                <a:latin typeface="+mj-lt"/>
              </a:rPr>
              <a:t>National </a:t>
            </a:r>
            <a:r>
              <a:rPr lang="en-US" sz="3600" b="1" dirty="0" smtClean="0">
                <a:solidFill>
                  <a:schemeClr val="bg1"/>
                </a:solidFill>
                <a:latin typeface="+mj-lt"/>
              </a:rPr>
              <a:t>Biomass and Carbon Storage</a:t>
            </a:r>
            <a:endParaRPr lang="en-US" sz="3600" b="1" dirty="0">
              <a:solidFill>
                <a:schemeClr val="bg1"/>
              </a:solidFill>
              <a:latin typeface="+mj-lt"/>
            </a:endParaRPr>
          </a:p>
        </p:txBody>
      </p:sp>
      <p:pic>
        <p:nvPicPr>
          <p:cNvPr id="17411" name="Picture 2"/>
          <p:cNvPicPr>
            <a:picLocks noChangeAspect="1" noChangeArrowheads="1"/>
          </p:cNvPicPr>
          <p:nvPr/>
        </p:nvPicPr>
        <p:blipFill>
          <a:blip r:embed="rId4" cstate="print"/>
          <a:srcRect/>
          <a:stretch>
            <a:fillRect/>
          </a:stretch>
        </p:blipFill>
        <p:spPr bwMode="auto">
          <a:xfrm>
            <a:off x="4495800" y="2209800"/>
            <a:ext cx="4572000" cy="3452803"/>
          </a:xfrm>
          <a:prstGeom prst="rect">
            <a:avLst/>
          </a:prstGeom>
          <a:noFill/>
          <a:ln w="9525">
            <a:noFill/>
            <a:miter lim="800000"/>
            <a:headEnd/>
            <a:tailEnd/>
          </a:ln>
        </p:spPr>
      </p:pic>
      <p:sp>
        <p:nvSpPr>
          <p:cNvPr id="17412" name="TextBox 5"/>
          <p:cNvSpPr txBox="1">
            <a:spLocks noChangeArrowheads="1"/>
          </p:cNvSpPr>
          <p:nvPr/>
        </p:nvSpPr>
        <p:spPr bwMode="auto">
          <a:xfrm>
            <a:off x="6011863" y="5715000"/>
            <a:ext cx="1878012" cy="369887"/>
          </a:xfrm>
          <a:prstGeom prst="rect">
            <a:avLst/>
          </a:prstGeom>
          <a:noFill/>
          <a:ln w="9525">
            <a:noFill/>
            <a:miter lim="800000"/>
            <a:headEnd/>
            <a:tailEnd/>
          </a:ln>
        </p:spPr>
        <p:txBody>
          <a:bodyPr wrap="none">
            <a:spAutoFit/>
          </a:bodyPr>
          <a:lstStyle/>
          <a:p>
            <a:r>
              <a:rPr lang="en-US" b="1" dirty="0">
                <a:solidFill>
                  <a:srgbClr val="000000"/>
                </a:solidFill>
              </a:rPr>
              <a:t>Project Domain</a:t>
            </a:r>
          </a:p>
        </p:txBody>
      </p:sp>
      <p:sp>
        <p:nvSpPr>
          <p:cNvPr id="17413" name="TextBox 5"/>
          <p:cNvSpPr txBox="1">
            <a:spLocks noChangeArrowheads="1"/>
          </p:cNvSpPr>
          <p:nvPr/>
        </p:nvSpPr>
        <p:spPr bwMode="auto">
          <a:xfrm>
            <a:off x="304800" y="4724400"/>
            <a:ext cx="3962400" cy="2057400"/>
          </a:xfrm>
          <a:prstGeom prst="rect">
            <a:avLst/>
          </a:prstGeom>
          <a:noFill/>
          <a:ln w="28575">
            <a:solidFill>
              <a:schemeClr val="tx1"/>
            </a:solidFill>
            <a:miter lim="800000"/>
            <a:headEnd/>
            <a:tailEnd/>
          </a:ln>
        </p:spPr>
        <p:txBody>
          <a:bodyPr wrap="square">
            <a:spAutoFit/>
          </a:bodyPr>
          <a:lstStyle/>
          <a:p>
            <a:r>
              <a:rPr lang="en-US" b="1" dirty="0" smtClean="0">
                <a:solidFill>
                  <a:srgbClr val="000000"/>
                </a:solidFill>
              </a:rPr>
              <a:t>NASA Center </a:t>
            </a:r>
            <a:r>
              <a:rPr lang="en-US" b="1" dirty="0">
                <a:solidFill>
                  <a:srgbClr val="000000"/>
                </a:solidFill>
              </a:rPr>
              <a:t>Leads:</a:t>
            </a:r>
          </a:p>
          <a:p>
            <a:r>
              <a:rPr lang="en-US" dirty="0">
                <a:solidFill>
                  <a:srgbClr val="000000"/>
                </a:solidFill>
              </a:rPr>
              <a:t>Sassan Saatchi (JPL)</a:t>
            </a:r>
          </a:p>
          <a:p>
            <a:r>
              <a:rPr lang="en-US" dirty="0">
                <a:solidFill>
                  <a:srgbClr val="000000"/>
                </a:solidFill>
              </a:rPr>
              <a:t>Rama Nemani (ARC)</a:t>
            </a:r>
          </a:p>
          <a:p>
            <a:r>
              <a:rPr lang="en-US" dirty="0" smtClean="0">
                <a:solidFill>
                  <a:srgbClr val="000000"/>
                </a:solidFill>
              </a:rPr>
              <a:t>Compton Tucker, Jeff Masek </a:t>
            </a:r>
            <a:r>
              <a:rPr lang="en-US" dirty="0">
                <a:solidFill>
                  <a:srgbClr val="000000"/>
                </a:solidFill>
              </a:rPr>
              <a:t>(GSFC)</a:t>
            </a:r>
          </a:p>
          <a:p>
            <a:r>
              <a:rPr lang="en-US" b="1" dirty="0" smtClean="0">
                <a:solidFill>
                  <a:srgbClr val="000000"/>
                </a:solidFill>
              </a:rPr>
              <a:t>Co-investigators</a:t>
            </a:r>
            <a:r>
              <a:rPr lang="en-US" b="1" dirty="0">
                <a:solidFill>
                  <a:srgbClr val="000000"/>
                </a:solidFill>
              </a:rPr>
              <a:t>:</a:t>
            </a:r>
          </a:p>
          <a:p>
            <a:r>
              <a:rPr lang="en-US" dirty="0">
                <a:solidFill>
                  <a:srgbClr val="000000"/>
                </a:solidFill>
              </a:rPr>
              <a:t>Richard Birdsey (USDA/FS)</a:t>
            </a:r>
          </a:p>
          <a:p>
            <a:r>
              <a:rPr lang="en-US" dirty="0">
                <a:solidFill>
                  <a:srgbClr val="000000"/>
                </a:solidFill>
              </a:rPr>
              <a:t>Michael Lefsky (CSU</a:t>
            </a:r>
            <a:r>
              <a:rPr lang="en-US" dirty="0" smtClean="0">
                <a:solidFill>
                  <a:srgbClr val="000000"/>
                </a:solidFill>
              </a:rPr>
              <a:t>)</a:t>
            </a:r>
            <a:endParaRPr lang="en-US" dirty="0">
              <a:solidFill>
                <a:srgbClr val="000000"/>
              </a:solidFill>
            </a:endParaRPr>
          </a:p>
        </p:txBody>
      </p:sp>
      <p:sp>
        <p:nvSpPr>
          <p:cNvPr id="17414" name="TextBox 12"/>
          <p:cNvSpPr txBox="1">
            <a:spLocks noChangeArrowheads="1"/>
          </p:cNvSpPr>
          <p:nvPr/>
        </p:nvSpPr>
        <p:spPr bwMode="auto">
          <a:xfrm>
            <a:off x="560238" y="1262063"/>
            <a:ext cx="8369599" cy="830997"/>
          </a:xfrm>
          <a:prstGeom prst="rect">
            <a:avLst/>
          </a:prstGeom>
          <a:noFill/>
          <a:ln w="9525">
            <a:noFill/>
            <a:miter lim="800000"/>
            <a:headEnd/>
            <a:tailEnd/>
          </a:ln>
        </p:spPr>
        <p:txBody>
          <a:bodyPr wrap="none">
            <a:spAutoFit/>
          </a:bodyPr>
          <a:lstStyle/>
          <a:p>
            <a:pPr algn="ctr"/>
            <a:r>
              <a:rPr lang="en-US" sz="2400" b="1" dirty="0"/>
              <a:t>Estimating Biomass and Carbon Storage by Combining </a:t>
            </a:r>
          </a:p>
          <a:p>
            <a:pPr algn="ctr"/>
            <a:r>
              <a:rPr lang="en-US" sz="2400" b="1" dirty="0"/>
              <a:t>Satellite and Ground Observations</a:t>
            </a:r>
          </a:p>
        </p:txBody>
      </p:sp>
      <p:sp>
        <p:nvSpPr>
          <p:cNvPr id="8" name="TextBox 7"/>
          <p:cNvSpPr txBox="1"/>
          <p:nvPr/>
        </p:nvSpPr>
        <p:spPr>
          <a:xfrm>
            <a:off x="76200" y="2312075"/>
            <a:ext cx="4800600" cy="2031325"/>
          </a:xfrm>
          <a:prstGeom prst="rect">
            <a:avLst/>
          </a:prstGeom>
          <a:noFill/>
        </p:spPr>
        <p:txBody>
          <a:bodyPr wrap="square" rtlCol="0">
            <a:spAutoFit/>
          </a:bodyPr>
          <a:lstStyle/>
          <a:p>
            <a:pPr marL="342900" indent="-342900">
              <a:buFontTx/>
              <a:buAutoNum type="arabicPeriod"/>
              <a:defRPr/>
            </a:pPr>
            <a:r>
              <a:rPr lang="en-US" b="1" dirty="0" smtClean="0">
                <a:ea typeface="ＭＳ Ｐゴシック" charset="-128"/>
                <a:cs typeface="ＭＳ Ｐゴシック" charset="-128"/>
              </a:rPr>
              <a:t>National Data Processing Activities</a:t>
            </a:r>
          </a:p>
          <a:p>
            <a:pPr marL="342900" indent="-342900">
              <a:buFontTx/>
              <a:buAutoNum type="arabicPeriod"/>
              <a:defRPr/>
            </a:pPr>
            <a:endParaRPr lang="en-US" b="1" dirty="0" smtClean="0">
              <a:ea typeface="ＭＳ Ｐゴシック" charset="-128"/>
              <a:cs typeface="ＭＳ Ｐゴシック" charset="-128"/>
            </a:endParaRPr>
          </a:p>
          <a:p>
            <a:pPr marL="342900" indent="-342900">
              <a:buFontTx/>
              <a:buAutoNum type="arabicPeriod"/>
              <a:defRPr/>
            </a:pPr>
            <a:r>
              <a:rPr lang="en-US" b="1" dirty="0" smtClean="0">
                <a:ea typeface="ＭＳ Ｐゴシック" charset="-128"/>
                <a:cs typeface="ＭＳ Ｐゴシック" charset="-128"/>
              </a:rPr>
              <a:t>Development of Methodology</a:t>
            </a:r>
          </a:p>
          <a:p>
            <a:pPr marL="342900" indent="-342900">
              <a:buFontTx/>
              <a:buAutoNum type="arabicPeriod"/>
              <a:defRPr/>
            </a:pPr>
            <a:endParaRPr lang="en-US" b="1" dirty="0" smtClean="0">
              <a:ea typeface="ＭＳ Ｐゴシック" charset="-128"/>
              <a:cs typeface="ＭＳ Ｐゴシック" charset="-128"/>
            </a:endParaRPr>
          </a:p>
          <a:p>
            <a:pPr marL="342900" indent="-342900">
              <a:buFontTx/>
              <a:buAutoNum type="arabicPeriod"/>
              <a:defRPr/>
            </a:pPr>
            <a:r>
              <a:rPr lang="en-US" b="1" dirty="0" smtClean="0">
                <a:ea typeface="ＭＳ Ｐゴシック" charset="-128"/>
                <a:cs typeface="ＭＳ Ｐゴシック" charset="-128"/>
              </a:rPr>
              <a:t>Regional Results and Products</a:t>
            </a:r>
          </a:p>
          <a:p>
            <a:pPr marL="342900" indent="-342900">
              <a:buFontTx/>
              <a:buAutoNum type="arabicPeriod"/>
              <a:defRPr/>
            </a:pPr>
            <a:endParaRPr lang="en-US" b="1" dirty="0" smtClean="0">
              <a:ea typeface="ＭＳ Ｐゴシック" charset="-128"/>
              <a:cs typeface="ＭＳ Ｐゴシック" charset="-128"/>
            </a:endParaRPr>
          </a:p>
          <a:p>
            <a:pPr marL="342900" indent="-342900">
              <a:buFontTx/>
              <a:buAutoNum type="arabicPeriod"/>
              <a:defRPr/>
            </a:pPr>
            <a:r>
              <a:rPr lang="en-US" b="1" dirty="0" smtClean="0">
                <a:ea typeface="ＭＳ Ｐゴシック" charset="-128"/>
                <a:cs typeface="ＭＳ Ｐゴシック" charset="-128"/>
              </a:rPr>
              <a:t>Validation and Uncertainty Analysis</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2" cstate="print"/>
          <a:srcRect l="17" t="24438" b="55566"/>
          <a:stretch>
            <a:fillRect/>
          </a:stretch>
        </p:blipFill>
        <p:spPr bwMode="auto">
          <a:xfrm>
            <a:off x="0" y="-76200"/>
            <a:ext cx="9144000" cy="1219200"/>
          </a:xfrm>
          <a:prstGeom prst="rect">
            <a:avLst/>
          </a:prstGeom>
          <a:noFill/>
          <a:ln w="9525">
            <a:noFill/>
            <a:miter lim="800000"/>
            <a:headEnd/>
            <a:tailEnd/>
          </a:ln>
        </p:spPr>
      </p:pic>
      <p:sp>
        <p:nvSpPr>
          <p:cNvPr id="5122" name="Rectangle 1"/>
          <p:cNvSpPr>
            <a:spLocks noGrp="1" noChangeArrowheads="1"/>
          </p:cNvSpPr>
          <p:nvPr>
            <p:ph type="ctrTitle" idx="4294967295"/>
          </p:nvPr>
        </p:nvSpPr>
        <p:spPr>
          <a:xfrm>
            <a:off x="222250" y="6919913"/>
            <a:ext cx="8699500" cy="547687"/>
          </a:xfrm>
        </p:spPr>
        <p:txBody>
          <a:bodyPr lIns="0" tIns="0" rIns="0" bIns="0" anchor="t"/>
          <a:lstStyle/>
          <a:p>
            <a:pPr>
              <a:lnSpc>
                <a:spcPct val="95000"/>
              </a:lnSpc>
            </a:pPr>
            <a:r>
              <a:rPr lang="en-US" sz="3200" smtClean="0">
                <a:solidFill>
                  <a:srgbClr val="000000"/>
                </a:solidFill>
                <a:ea typeface="ＭＳ Ｐゴシック" charset="-128"/>
              </a:rPr>
              <a:t> </a:t>
            </a:r>
          </a:p>
        </p:txBody>
      </p:sp>
      <p:pic>
        <p:nvPicPr>
          <p:cNvPr id="5123" name="Picture 4"/>
          <p:cNvPicPr>
            <a:picLocks noChangeAspect="1" noChangeArrowheads="1"/>
          </p:cNvPicPr>
          <p:nvPr/>
        </p:nvPicPr>
        <p:blipFill>
          <a:blip r:embed="rId3" cstate="print"/>
          <a:srcRect/>
          <a:stretch>
            <a:fillRect/>
          </a:stretch>
        </p:blipFill>
        <p:spPr bwMode="auto">
          <a:xfrm>
            <a:off x="-4763" y="3649663"/>
            <a:ext cx="9148763" cy="3208337"/>
          </a:xfrm>
          <a:prstGeom prst="rect">
            <a:avLst/>
          </a:prstGeom>
          <a:noFill/>
          <a:ln w="9525">
            <a:noFill/>
            <a:miter lim="800000"/>
            <a:headEnd/>
            <a:tailEnd/>
          </a:ln>
        </p:spPr>
      </p:pic>
      <p:pic>
        <p:nvPicPr>
          <p:cNvPr id="5124" name="Picture 5" descr="SRTM.jpg"/>
          <p:cNvPicPr>
            <a:picLocks noChangeAspect="1"/>
          </p:cNvPicPr>
          <p:nvPr/>
        </p:nvPicPr>
        <p:blipFill>
          <a:blip r:embed="rId4" cstate="print"/>
          <a:srcRect/>
          <a:stretch>
            <a:fillRect/>
          </a:stretch>
        </p:blipFill>
        <p:spPr bwMode="auto">
          <a:xfrm>
            <a:off x="388938" y="1158875"/>
            <a:ext cx="1981200" cy="1576388"/>
          </a:xfrm>
          <a:prstGeom prst="rect">
            <a:avLst/>
          </a:prstGeom>
          <a:noFill/>
          <a:ln w="9525">
            <a:noFill/>
            <a:miter lim="800000"/>
            <a:headEnd/>
            <a:tailEnd/>
          </a:ln>
        </p:spPr>
      </p:pic>
      <p:pic>
        <p:nvPicPr>
          <p:cNvPr id="5125" name="Picture 6"/>
          <p:cNvPicPr>
            <a:picLocks noChangeAspect="1"/>
          </p:cNvPicPr>
          <p:nvPr/>
        </p:nvPicPr>
        <p:blipFill>
          <a:blip r:embed="rId5" cstate="print"/>
          <a:srcRect/>
          <a:stretch>
            <a:fillRect/>
          </a:stretch>
        </p:blipFill>
        <p:spPr bwMode="auto">
          <a:xfrm>
            <a:off x="7350125" y="1227138"/>
            <a:ext cx="1717675" cy="1285875"/>
          </a:xfrm>
          <a:prstGeom prst="rect">
            <a:avLst/>
          </a:prstGeom>
          <a:noFill/>
          <a:ln w="9525">
            <a:noFill/>
            <a:miter lim="800000"/>
            <a:headEnd/>
            <a:tailEnd/>
          </a:ln>
        </p:spPr>
      </p:pic>
      <p:pic>
        <p:nvPicPr>
          <p:cNvPr id="5126" name="Picture 7"/>
          <p:cNvPicPr>
            <a:picLocks noChangeAspect="1"/>
          </p:cNvPicPr>
          <p:nvPr/>
        </p:nvPicPr>
        <p:blipFill>
          <a:blip r:embed="rId6" cstate="print"/>
          <a:srcRect l="3999" t="3999" r="3999" b="3999"/>
          <a:stretch>
            <a:fillRect/>
          </a:stretch>
        </p:blipFill>
        <p:spPr bwMode="auto">
          <a:xfrm>
            <a:off x="2362200" y="1227138"/>
            <a:ext cx="1371600" cy="1363662"/>
          </a:xfrm>
          <a:prstGeom prst="rect">
            <a:avLst/>
          </a:prstGeom>
          <a:noFill/>
          <a:ln w="9525">
            <a:noFill/>
            <a:miter lim="800000"/>
            <a:headEnd/>
            <a:tailEnd/>
          </a:ln>
        </p:spPr>
      </p:pic>
      <p:sp>
        <p:nvSpPr>
          <p:cNvPr id="9" name="Isosceles Triangle 8"/>
          <p:cNvSpPr>
            <a:spLocks noChangeArrowheads="1"/>
          </p:cNvSpPr>
          <p:nvPr/>
        </p:nvSpPr>
        <p:spPr bwMode="auto">
          <a:xfrm rot="1538629">
            <a:off x="1374775" y="2478088"/>
            <a:ext cx="371475" cy="2686050"/>
          </a:xfrm>
          <a:prstGeom prst="triangle">
            <a:avLst>
              <a:gd name="adj" fmla="val 44574"/>
            </a:avLst>
          </a:prstGeom>
          <a:solidFill>
            <a:srgbClr val="A6A6A6">
              <a:alpha val="54901"/>
            </a:srgbClr>
          </a:solidFill>
          <a:ln w="9525">
            <a:noFill/>
            <a:miter lim="800000"/>
            <a:headEnd/>
            <a:tailEnd/>
          </a:ln>
          <a:effectLst>
            <a:outerShdw dist="23000" dir="5400000" rotWithShape="0">
              <a:srgbClr val="808080">
                <a:alpha val="34998"/>
              </a:srgbClr>
            </a:outerShdw>
          </a:effectLst>
        </p:spPr>
        <p:txBody>
          <a:bodyPr lIns="82296" tIns="41148" rIns="82296" bIns="41148" anchor="ctr"/>
          <a:lstStyle/>
          <a:p>
            <a:pPr algn="ctr" defTabSz="822325">
              <a:defRPr/>
            </a:pPr>
            <a:endParaRPr lang="en-US" sz="2200">
              <a:solidFill>
                <a:srgbClr val="FFFFFF"/>
              </a:solidFill>
              <a:latin typeface="Times New Roman" pitchFamily="-107" charset="0"/>
              <a:ea typeface="ＭＳ Ｐゴシック" pitchFamily="-107" charset="-128"/>
              <a:cs typeface="ＭＳ Ｐゴシック" pitchFamily="-107" charset="-128"/>
            </a:endParaRPr>
          </a:p>
        </p:txBody>
      </p:sp>
      <p:sp>
        <p:nvSpPr>
          <p:cNvPr id="10" name="Isosceles Triangle 9"/>
          <p:cNvSpPr>
            <a:spLocks noChangeArrowheads="1"/>
          </p:cNvSpPr>
          <p:nvPr/>
        </p:nvSpPr>
        <p:spPr bwMode="auto">
          <a:xfrm>
            <a:off x="525463" y="1912938"/>
            <a:ext cx="617537" cy="3222625"/>
          </a:xfrm>
          <a:prstGeom prst="triangle">
            <a:avLst>
              <a:gd name="adj" fmla="val 48116"/>
            </a:avLst>
          </a:prstGeom>
          <a:solidFill>
            <a:srgbClr val="A6A6A6">
              <a:alpha val="52940"/>
            </a:srgbClr>
          </a:solidFill>
          <a:ln w="9525">
            <a:noFill/>
            <a:miter lim="800000"/>
            <a:headEnd/>
            <a:tailEnd/>
          </a:ln>
          <a:effectLst>
            <a:outerShdw dist="23000" dir="5400000" rotWithShape="0">
              <a:srgbClr val="808080">
                <a:alpha val="34998"/>
              </a:srgbClr>
            </a:outerShdw>
          </a:effectLst>
        </p:spPr>
        <p:txBody>
          <a:bodyPr lIns="82296" tIns="41148" rIns="82296" bIns="41148" anchor="ctr"/>
          <a:lstStyle/>
          <a:p>
            <a:pPr algn="ctr" defTabSz="822325">
              <a:defRPr/>
            </a:pPr>
            <a:endParaRPr lang="en-US" sz="2200">
              <a:solidFill>
                <a:srgbClr val="FFFFFF"/>
              </a:solidFill>
              <a:latin typeface="Times New Roman" pitchFamily="-107" charset="0"/>
              <a:ea typeface="ＭＳ Ｐゴシック" pitchFamily="-107" charset="-128"/>
              <a:cs typeface="ＭＳ Ｐゴシック" pitchFamily="-107" charset="-128"/>
            </a:endParaRPr>
          </a:p>
        </p:txBody>
      </p:sp>
      <p:sp>
        <p:nvSpPr>
          <p:cNvPr id="5129" name="TextBox 10"/>
          <p:cNvSpPr txBox="1">
            <a:spLocks noChangeArrowheads="1"/>
          </p:cNvSpPr>
          <p:nvPr/>
        </p:nvSpPr>
        <p:spPr bwMode="auto">
          <a:xfrm>
            <a:off x="1611312" y="1149350"/>
            <a:ext cx="446088" cy="222250"/>
          </a:xfrm>
          <a:prstGeom prst="rect">
            <a:avLst/>
          </a:prstGeom>
          <a:noFill/>
          <a:ln w="9525">
            <a:noFill/>
            <a:miter lim="800000"/>
            <a:headEnd/>
            <a:tailEnd/>
          </a:ln>
        </p:spPr>
        <p:txBody>
          <a:bodyPr wrap="none" lIns="82296" tIns="41148" rIns="82296" bIns="41148">
            <a:spAutoFit/>
          </a:bodyPr>
          <a:lstStyle/>
          <a:p>
            <a:pPr algn="ctr" defTabSz="822325"/>
            <a:r>
              <a:rPr lang="en-US" sz="1400" b="1" dirty="0">
                <a:latin typeface="Times New Roman" pitchFamily="18" charset="0"/>
              </a:rPr>
              <a:t>SRTM</a:t>
            </a:r>
          </a:p>
        </p:txBody>
      </p:sp>
      <p:cxnSp>
        <p:nvCxnSpPr>
          <p:cNvPr id="12" name="Straight Connector 11"/>
          <p:cNvCxnSpPr>
            <a:cxnSpLocks noChangeShapeType="1"/>
          </p:cNvCxnSpPr>
          <p:nvPr/>
        </p:nvCxnSpPr>
        <p:spPr bwMode="auto">
          <a:xfrm rot="5400000">
            <a:off x="762000" y="4343400"/>
            <a:ext cx="3657600" cy="152400"/>
          </a:xfrm>
          <a:prstGeom prst="line">
            <a:avLst/>
          </a:prstGeom>
          <a:noFill/>
          <a:ln w="38100">
            <a:solidFill>
              <a:srgbClr val="31859C">
                <a:alpha val="54901"/>
              </a:srgbClr>
            </a:solidFill>
            <a:round/>
            <a:headEnd type="triangle" w="med" len="me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a:off x="976313" y="4203700"/>
            <a:ext cx="3657600" cy="276225"/>
          </a:xfrm>
          <a:prstGeom prst="line">
            <a:avLst/>
          </a:prstGeom>
          <a:noFill/>
          <a:ln w="38100">
            <a:solidFill>
              <a:srgbClr val="31859C">
                <a:alpha val="54901"/>
              </a:srgbClr>
            </a:solidFill>
            <a:round/>
            <a:headEnd type="triangle" w="med" len="med"/>
            <a:tailEnd/>
          </a:ln>
          <a:effectLst>
            <a:outerShdw dist="20000" dir="5400000" rotWithShape="0">
              <a:srgbClr val="808080">
                <a:alpha val="37999"/>
              </a:srgbClr>
            </a:outerShdw>
          </a:effectLst>
        </p:spPr>
      </p:cxnSp>
      <p:sp>
        <p:nvSpPr>
          <p:cNvPr id="5132" name="TextBox 17"/>
          <p:cNvSpPr txBox="1">
            <a:spLocks noChangeArrowheads="1"/>
          </p:cNvSpPr>
          <p:nvPr/>
        </p:nvSpPr>
        <p:spPr bwMode="auto">
          <a:xfrm>
            <a:off x="3006725" y="1600200"/>
            <a:ext cx="1031875" cy="304800"/>
          </a:xfrm>
          <a:prstGeom prst="rect">
            <a:avLst/>
          </a:prstGeom>
          <a:noFill/>
          <a:ln w="9525">
            <a:noFill/>
            <a:miter lim="800000"/>
            <a:headEnd/>
            <a:tailEnd/>
          </a:ln>
        </p:spPr>
        <p:txBody>
          <a:bodyPr wrap="none" lIns="82296" tIns="41148" rIns="82296" bIns="41148">
            <a:spAutoFit/>
          </a:bodyPr>
          <a:lstStyle/>
          <a:p>
            <a:pPr algn="ctr" defTabSz="822325"/>
            <a:r>
              <a:rPr lang="en-US" sz="1400" b="1" dirty="0">
                <a:latin typeface="Times New Roman" pitchFamily="18" charset="0"/>
              </a:rPr>
              <a:t>LANDSAT</a:t>
            </a:r>
          </a:p>
        </p:txBody>
      </p:sp>
      <p:sp>
        <p:nvSpPr>
          <p:cNvPr id="19" name="Can 18"/>
          <p:cNvSpPr>
            <a:spLocks noChangeArrowheads="1"/>
          </p:cNvSpPr>
          <p:nvPr/>
        </p:nvSpPr>
        <p:spPr bwMode="auto">
          <a:xfrm>
            <a:off x="8177213" y="2667000"/>
            <a:ext cx="479425" cy="3497263"/>
          </a:xfrm>
          <a:prstGeom prst="can">
            <a:avLst>
              <a:gd name="adj" fmla="val 25025"/>
            </a:avLst>
          </a:prstGeom>
          <a:solidFill>
            <a:srgbClr val="A5A5E9">
              <a:alpha val="27058"/>
            </a:srgbClr>
          </a:solidFill>
          <a:ln w="9525">
            <a:solidFill>
              <a:srgbClr val="16165D"/>
            </a:solidFill>
            <a:round/>
            <a:headEnd/>
            <a:tailEnd/>
          </a:ln>
          <a:effectLst>
            <a:outerShdw dist="23000" dir="5400000" rotWithShape="0">
              <a:srgbClr val="808080">
                <a:alpha val="34998"/>
              </a:srgbClr>
            </a:outerShdw>
          </a:effectLst>
        </p:spPr>
        <p:txBody>
          <a:bodyPr lIns="82296" tIns="41148" rIns="82296" bIns="41148" anchor="ctr"/>
          <a:lstStyle/>
          <a:p>
            <a:pPr algn="ctr" defTabSz="822325">
              <a:defRPr/>
            </a:pPr>
            <a:endParaRPr lang="en-US" sz="2200">
              <a:solidFill>
                <a:srgbClr val="FFFFFF"/>
              </a:solidFill>
              <a:latin typeface="Times New Roman" pitchFamily="-107" charset="0"/>
              <a:ea typeface="ＭＳ Ｐゴシック" pitchFamily="-107" charset="-128"/>
              <a:cs typeface="ＭＳ Ｐゴシック" pitchFamily="-107" charset="-128"/>
            </a:endParaRPr>
          </a:p>
        </p:txBody>
      </p:sp>
      <p:cxnSp>
        <p:nvCxnSpPr>
          <p:cNvPr id="22" name="Straight Connector 21"/>
          <p:cNvCxnSpPr>
            <a:cxnSpLocks noChangeShapeType="1"/>
            <a:endCxn id="19" idx="3"/>
          </p:cNvCxnSpPr>
          <p:nvPr/>
        </p:nvCxnSpPr>
        <p:spPr bwMode="auto">
          <a:xfrm rot="16200000" flipH="1">
            <a:off x="6538913" y="4286250"/>
            <a:ext cx="3733800" cy="22225"/>
          </a:xfrm>
          <a:prstGeom prst="line">
            <a:avLst/>
          </a:prstGeom>
          <a:noFill/>
          <a:ln w="25400">
            <a:solidFill>
              <a:srgbClr val="0000FF"/>
            </a:solidFill>
            <a:round/>
            <a:headEnd type="triangle" w="med" len="med"/>
            <a:tailEnd type="triangle" w="med" len="med"/>
          </a:ln>
          <a:effectLst>
            <a:outerShdw dist="20000" dir="5400000" rotWithShape="0">
              <a:srgbClr val="808080">
                <a:alpha val="37999"/>
              </a:srgbClr>
            </a:outerShdw>
          </a:effectLst>
        </p:spPr>
      </p:cxnSp>
      <p:sp>
        <p:nvSpPr>
          <p:cNvPr id="5135" name="TextBox 43"/>
          <p:cNvSpPr txBox="1">
            <a:spLocks noChangeArrowheads="1"/>
          </p:cNvSpPr>
          <p:nvPr/>
        </p:nvSpPr>
        <p:spPr bwMode="auto">
          <a:xfrm>
            <a:off x="7543800" y="1152525"/>
            <a:ext cx="728662" cy="295275"/>
          </a:xfrm>
          <a:prstGeom prst="rect">
            <a:avLst/>
          </a:prstGeom>
          <a:noFill/>
          <a:ln w="9525">
            <a:noFill/>
            <a:miter lim="800000"/>
            <a:headEnd/>
            <a:tailEnd/>
          </a:ln>
        </p:spPr>
        <p:txBody>
          <a:bodyPr wrap="none" lIns="82296" tIns="41148" rIns="82296" bIns="41148">
            <a:spAutoFit/>
          </a:bodyPr>
          <a:lstStyle/>
          <a:p>
            <a:pPr algn="ctr" defTabSz="822325"/>
            <a:r>
              <a:rPr lang="en-US" sz="1400" b="1" dirty="0" err="1">
                <a:latin typeface="Times New Roman" pitchFamily="18" charset="0"/>
              </a:rPr>
              <a:t>ICESat</a:t>
            </a:r>
            <a:endParaRPr lang="en-US" sz="1400" b="1" dirty="0">
              <a:latin typeface="Times New Roman" pitchFamily="18" charset="0"/>
            </a:endParaRPr>
          </a:p>
        </p:txBody>
      </p:sp>
      <p:pic>
        <p:nvPicPr>
          <p:cNvPr id="5136" name="Picture 23"/>
          <p:cNvPicPr>
            <a:picLocks noChangeAspect="1"/>
          </p:cNvPicPr>
          <p:nvPr/>
        </p:nvPicPr>
        <p:blipFill>
          <a:blip r:embed="rId7" cstate="print"/>
          <a:srcRect/>
          <a:stretch>
            <a:fillRect/>
          </a:stretch>
        </p:blipFill>
        <p:spPr bwMode="auto">
          <a:xfrm>
            <a:off x="4114800" y="1677988"/>
            <a:ext cx="1322388" cy="1057275"/>
          </a:xfrm>
          <a:prstGeom prst="rect">
            <a:avLst/>
          </a:prstGeom>
          <a:noFill/>
          <a:ln w="9525">
            <a:noFill/>
            <a:miter lim="800000"/>
            <a:headEnd/>
            <a:tailEnd/>
          </a:ln>
        </p:spPr>
      </p:pic>
      <p:sp>
        <p:nvSpPr>
          <p:cNvPr id="5137" name="TextBox 17"/>
          <p:cNvSpPr txBox="1">
            <a:spLocks noChangeArrowheads="1"/>
          </p:cNvSpPr>
          <p:nvPr/>
        </p:nvSpPr>
        <p:spPr bwMode="auto">
          <a:xfrm>
            <a:off x="4254500" y="1377950"/>
            <a:ext cx="774700" cy="298450"/>
          </a:xfrm>
          <a:prstGeom prst="rect">
            <a:avLst/>
          </a:prstGeom>
          <a:noFill/>
          <a:ln w="9525">
            <a:noFill/>
            <a:miter lim="800000"/>
            <a:headEnd/>
            <a:tailEnd/>
          </a:ln>
        </p:spPr>
        <p:txBody>
          <a:bodyPr wrap="none" lIns="82296" tIns="41148" rIns="82296" bIns="41148">
            <a:spAutoFit/>
          </a:bodyPr>
          <a:lstStyle/>
          <a:p>
            <a:pPr algn="ctr" defTabSz="822325"/>
            <a:r>
              <a:rPr lang="en-US" sz="1400" b="1">
                <a:latin typeface="Times New Roman" pitchFamily="18" charset="0"/>
              </a:rPr>
              <a:t>MODIS</a:t>
            </a:r>
          </a:p>
        </p:txBody>
      </p:sp>
      <p:pic>
        <p:nvPicPr>
          <p:cNvPr id="5138" name="Picture 25"/>
          <p:cNvPicPr>
            <a:picLocks noChangeAspect="1"/>
          </p:cNvPicPr>
          <p:nvPr/>
        </p:nvPicPr>
        <p:blipFill>
          <a:blip r:embed="rId8" cstate="print"/>
          <a:srcRect/>
          <a:stretch>
            <a:fillRect/>
          </a:stretch>
        </p:blipFill>
        <p:spPr bwMode="auto">
          <a:xfrm>
            <a:off x="5437188" y="1677988"/>
            <a:ext cx="1968500" cy="979487"/>
          </a:xfrm>
          <a:prstGeom prst="rect">
            <a:avLst/>
          </a:prstGeom>
          <a:noFill/>
          <a:ln w="9525">
            <a:noFill/>
            <a:miter lim="800000"/>
            <a:headEnd/>
            <a:tailEnd/>
          </a:ln>
        </p:spPr>
      </p:pic>
      <p:sp>
        <p:nvSpPr>
          <p:cNvPr id="31" name="Isosceles Triangle 30"/>
          <p:cNvSpPr>
            <a:spLocks noChangeArrowheads="1"/>
          </p:cNvSpPr>
          <p:nvPr/>
        </p:nvSpPr>
        <p:spPr bwMode="auto">
          <a:xfrm rot="-1019389">
            <a:off x="5954713" y="2376488"/>
            <a:ext cx="457200" cy="3430587"/>
          </a:xfrm>
          <a:prstGeom prst="triangle">
            <a:avLst>
              <a:gd name="adj" fmla="val 50000"/>
            </a:avLst>
          </a:prstGeom>
          <a:solidFill>
            <a:srgbClr val="008000">
              <a:alpha val="25098"/>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140" name="TextBox 17"/>
          <p:cNvSpPr txBox="1">
            <a:spLocks noChangeArrowheads="1"/>
          </p:cNvSpPr>
          <p:nvPr/>
        </p:nvSpPr>
        <p:spPr bwMode="auto">
          <a:xfrm>
            <a:off x="5683250" y="1454150"/>
            <a:ext cx="1403350" cy="298450"/>
          </a:xfrm>
          <a:prstGeom prst="rect">
            <a:avLst/>
          </a:prstGeom>
          <a:noFill/>
          <a:ln w="9525">
            <a:noFill/>
            <a:miter lim="800000"/>
            <a:headEnd/>
            <a:tailEnd/>
          </a:ln>
        </p:spPr>
        <p:txBody>
          <a:bodyPr wrap="none" lIns="82296" tIns="41148" rIns="82296" bIns="41148">
            <a:spAutoFit/>
          </a:bodyPr>
          <a:lstStyle/>
          <a:p>
            <a:pPr algn="ctr" defTabSz="822325"/>
            <a:r>
              <a:rPr lang="en-US" sz="1400" b="1" dirty="0">
                <a:latin typeface="Times New Roman" pitchFamily="18" charset="0"/>
              </a:rPr>
              <a:t>ALOS PALSAR</a:t>
            </a:r>
          </a:p>
        </p:txBody>
      </p:sp>
      <p:sp>
        <p:nvSpPr>
          <p:cNvPr id="5141" name="TextBox 32"/>
          <p:cNvSpPr txBox="1">
            <a:spLocks noChangeArrowheads="1"/>
          </p:cNvSpPr>
          <p:nvPr/>
        </p:nvSpPr>
        <p:spPr bwMode="auto">
          <a:xfrm>
            <a:off x="2357437" y="76200"/>
            <a:ext cx="6253163" cy="584200"/>
          </a:xfrm>
          <a:prstGeom prst="rect">
            <a:avLst/>
          </a:prstGeom>
          <a:noFill/>
          <a:ln w="9525">
            <a:noFill/>
            <a:miter lim="800000"/>
            <a:headEnd/>
            <a:tailEnd/>
          </a:ln>
        </p:spPr>
        <p:txBody>
          <a:bodyPr wrap="none">
            <a:spAutoFit/>
          </a:bodyPr>
          <a:lstStyle/>
          <a:p>
            <a:r>
              <a:rPr lang="en-US" sz="3200" dirty="0">
                <a:solidFill>
                  <a:srgbClr val="FFC000"/>
                </a:solidFill>
              </a:rPr>
              <a:t>Satellite and </a:t>
            </a:r>
            <a:r>
              <a:rPr lang="en-US" sz="3200" i="1" dirty="0">
                <a:solidFill>
                  <a:srgbClr val="FFC000"/>
                </a:solidFill>
              </a:rPr>
              <a:t>In Situ </a:t>
            </a:r>
            <a:r>
              <a:rPr lang="en-US" sz="3200" dirty="0">
                <a:solidFill>
                  <a:srgbClr val="FFC000"/>
                </a:solidFill>
              </a:rPr>
              <a:t>Observations</a:t>
            </a:r>
          </a:p>
        </p:txBody>
      </p:sp>
      <p:pic>
        <p:nvPicPr>
          <p:cNvPr id="5142" name="Picture 33"/>
          <p:cNvPicPr>
            <a:picLocks noChangeAspect="1"/>
          </p:cNvPicPr>
          <p:nvPr/>
        </p:nvPicPr>
        <p:blipFill>
          <a:blip r:embed="rId9" cstate="print"/>
          <a:srcRect/>
          <a:stretch>
            <a:fillRect/>
          </a:stretch>
        </p:blipFill>
        <p:spPr bwMode="auto">
          <a:xfrm>
            <a:off x="3494088" y="4624388"/>
            <a:ext cx="1417637" cy="1174750"/>
          </a:xfrm>
          <a:prstGeom prst="rect">
            <a:avLst/>
          </a:prstGeom>
          <a:noFill/>
          <a:ln w="9525">
            <a:noFill/>
            <a:miter lim="800000"/>
            <a:headEnd/>
            <a:tailEnd/>
          </a:ln>
        </p:spPr>
      </p:pic>
      <p:pic>
        <p:nvPicPr>
          <p:cNvPr id="5143" name="Picture 12" descr="IMG_0201"/>
          <p:cNvPicPr>
            <a:picLocks noChangeAspect="1" noChangeArrowheads="1"/>
          </p:cNvPicPr>
          <p:nvPr/>
        </p:nvPicPr>
        <p:blipFill>
          <a:blip r:embed="rId10" cstate="print"/>
          <a:srcRect l="7201" t="20250" r="3000" b="29250"/>
          <a:stretch>
            <a:fillRect/>
          </a:stretch>
        </p:blipFill>
        <p:spPr bwMode="auto">
          <a:xfrm>
            <a:off x="3494088" y="5783263"/>
            <a:ext cx="1417637" cy="1063625"/>
          </a:xfrm>
          <a:prstGeom prst="rect">
            <a:avLst/>
          </a:prstGeom>
          <a:noFill/>
          <a:ln w="9525">
            <a:noFill/>
            <a:miter lim="800000"/>
            <a:headEnd/>
            <a:tailEnd/>
          </a:ln>
        </p:spPr>
      </p:pic>
      <p:sp>
        <p:nvSpPr>
          <p:cNvPr id="5144" name="TextBox 35"/>
          <p:cNvSpPr txBox="1">
            <a:spLocks noChangeArrowheads="1"/>
          </p:cNvSpPr>
          <p:nvPr/>
        </p:nvSpPr>
        <p:spPr bwMode="auto">
          <a:xfrm>
            <a:off x="3135313" y="4267200"/>
            <a:ext cx="2198687" cy="369888"/>
          </a:xfrm>
          <a:prstGeom prst="rect">
            <a:avLst/>
          </a:prstGeom>
          <a:noFill/>
          <a:ln w="9525">
            <a:noFill/>
            <a:miter lim="800000"/>
            <a:headEnd/>
            <a:tailEnd/>
          </a:ln>
        </p:spPr>
        <p:txBody>
          <a:bodyPr wrap="none">
            <a:spAutoFit/>
          </a:bodyPr>
          <a:lstStyle/>
          <a:p>
            <a:r>
              <a:rPr lang="en-US">
                <a:solidFill>
                  <a:schemeClr val="bg1"/>
                </a:solidFill>
              </a:rPr>
              <a:t>USDA FS, FIA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7" t="24438" b="55566"/>
          <a:stretch>
            <a:fillRect/>
          </a:stretch>
        </p:blipFill>
        <p:spPr bwMode="auto">
          <a:xfrm>
            <a:off x="0" y="-76200"/>
            <a:ext cx="9144000" cy="1219200"/>
          </a:xfrm>
          <a:prstGeom prst="rect">
            <a:avLst/>
          </a:prstGeom>
          <a:noFill/>
          <a:ln w="9525">
            <a:noFill/>
            <a:miter lim="800000"/>
            <a:headEnd/>
            <a:tailEnd/>
          </a:ln>
        </p:spPr>
      </p:pic>
      <p:sp>
        <p:nvSpPr>
          <p:cNvPr id="2" name="Title 1"/>
          <p:cNvSpPr>
            <a:spLocks noGrp="1"/>
          </p:cNvSpPr>
          <p:nvPr>
            <p:ph type="title"/>
          </p:nvPr>
        </p:nvSpPr>
        <p:spPr>
          <a:xfrm>
            <a:off x="1828800" y="152400"/>
            <a:ext cx="7086600" cy="1295400"/>
          </a:xfrm>
        </p:spPr>
        <p:txBody>
          <a:bodyPr>
            <a:noAutofit/>
          </a:bodyPr>
          <a:lstStyle/>
          <a:p>
            <a:r>
              <a:rPr lang="en-US" sz="3600" b="1" dirty="0" smtClean="0">
                <a:solidFill>
                  <a:schemeClr val="bg1"/>
                </a:solidFill>
              </a:rPr>
              <a:t>Carbon Stocks and Fluxes at the Local Scale</a:t>
            </a:r>
            <a:br>
              <a:rPr lang="en-US" sz="3600" b="1" dirty="0" smtClean="0">
                <a:solidFill>
                  <a:schemeClr val="bg1"/>
                </a:solidFill>
              </a:rPr>
            </a:br>
            <a:endParaRPr lang="en-US" sz="3600" b="1" dirty="0">
              <a:solidFill>
                <a:schemeClr val="bg1"/>
              </a:solidFill>
            </a:endParaRPr>
          </a:p>
        </p:txBody>
      </p:sp>
      <p:sp>
        <p:nvSpPr>
          <p:cNvPr id="3" name="Rectangle 2"/>
          <p:cNvSpPr/>
          <p:nvPr/>
        </p:nvSpPr>
        <p:spPr>
          <a:xfrm>
            <a:off x="5486401" y="4001631"/>
            <a:ext cx="3505199" cy="2246769"/>
          </a:xfrm>
          <a:prstGeom prst="rect">
            <a:avLst/>
          </a:prstGeom>
          <a:ln w="28575">
            <a:solidFill>
              <a:schemeClr val="tx1"/>
            </a:solidFill>
          </a:ln>
        </p:spPr>
        <p:txBody>
          <a:bodyPr wrap="square">
            <a:spAutoFit/>
          </a:bodyPr>
          <a:lstStyle/>
          <a:p>
            <a:pPr marL="347663" indent="-347663">
              <a:spcAft>
                <a:spcPts val="0"/>
              </a:spcAft>
            </a:pPr>
            <a:r>
              <a:rPr lang="en-US" sz="2000" dirty="0" smtClean="0"/>
              <a:t>Compton Tucker (PI), Jeff Masek, Bruce Cook (</a:t>
            </a:r>
            <a:r>
              <a:rPr lang="en-US" sz="2000" i="1" dirty="0" smtClean="0"/>
              <a:t>NASA-GSFC)</a:t>
            </a:r>
          </a:p>
          <a:p>
            <a:pPr marL="347663" indent="-347663">
              <a:spcAft>
                <a:spcPts val="0"/>
              </a:spcAft>
            </a:pPr>
            <a:r>
              <a:rPr lang="en-US" sz="2000" dirty="0" smtClean="0"/>
              <a:t>Ralph Dubayah, George Hurtt </a:t>
            </a:r>
            <a:r>
              <a:rPr lang="en-US" sz="2000" i="1" dirty="0" smtClean="0"/>
              <a:t>(U. Maryland)</a:t>
            </a:r>
          </a:p>
          <a:p>
            <a:pPr marL="347663" indent="-347663">
              <a:spcAft>
                <a:spcPts val="0"/>
              </a:spcAft>
            </a:pPr>
            <a:r>
              <a:rPr lang="en-US" sz="2000" i="1" dirty="0" smtClean="0"/>
              <a:t>Sigma Space, </a:t>
            </a:r>
            <a:r>
              <a:rPr lang="en-US" sz="2000" i="1" dirty="0" err="1" smtClean="0"/>
              <a:t>GeoDigital</a:t>
            </a:r>
            <a:r>
              <a:rPr lang="en-US" sz="2000" i="1" dirty="0" smtClean="0"/>
              <a:t>, SGT and others. . .</a:t>
            </a:r>
            <a:endParaRPr lang="en-US" sz="2000" dirty="0">
              <a:solidFill>
                <a:prstClr val="black"/>
              </a:solidFill>
            </a:endParaRPr>
          </a:p>
        </p:txBody>
      </p:sp>
      <p:sp>
        <p:nvSpPr>
          <p:cNvPr id="5" name="Rectangle 4"/>
          <p:cNvSpPr/>
          <p:nvPr/>
        </p:nvSpPr>
        <p:spPr>
          <a:xfrm>
            <a:off x="76200" y="1225689"/>
            <a:ext cx="5334000" cy="5632311"/>
          </a:xfrm>
          <a:prstGeom prst="rect">
            <a:avLst/>
          </a:prstGeom>
        </p:spPr>
        <p:txBody>
          <a:bodyPr wrap="square">
            <a:spAutoFit/>
          </a:bodyPr>
          <a:lstStyle/>
          <a:p>
            <a:pPr marL="347663" indent="-347663">
              <a:spcBef>
                <a:spcPct val="0"/>
              </a:spcBef>
              <a:spcAft>
                <a:spcPts val="0"/>
              </a:spcAft>
            </a:pPr>
            <a:r>
              <a:rPr lang="en-US" sz="2000" b="1" dirty="0" smtClean="0">
                <a:solidFill>
                  <a:prstClr val="black"/>
                </a:solidFill>
              </a:rPr>
              <a:t>1.  </a:t>
            </a:r>
            <a:r>
              <a:rPr lang="en-US" sz="2000" b="1" dirty="0">
                <a:solidFill>
                  <a:prstClr val="black"/>
                </a:solidFill>
              </a:rPr>
              <a:t>Develop </a:t>
            </a:r>
            <a:r>
              <a:rPr lang="en-US" sz="2000" b="1" u="sng" dirty="0">
                <a:solidFill>
                  <a:prstClr val="black"/>
                </a:solidFill>
              </a:rPr>
              <a:t>protocols for computing terrestrial biomass density and associated errors</a:t>
            </a:r>
            <a:r>
              <a:rPr lang="en-US" sz="2000" b="1" dirty="0">
                <a:solidFill>
                  <a:prstClr val="black"/>
                </a:solidFill>
              </a:rPr>
              <a:t> from a combination of active and passive remotely sensed data at fine spatial scales (1 ha).</a:t>
            </a:r>
          </a:p>
          <a:p>
            <a:pPr marL="347663" indent="-347663">
              <a:spcBef>
                <a:spcPct val="0"/>
              </a:spcBef>
              <a:spcAft>
                <a:spcPts val="0"/>
              </a:spcAft>
            </a:pPr>
            <a:r>
              <a:rPr lang="en-US" sz="2000" b="1" dirty="0" smtClean="0">
                <a:solidFill>
                  <a:prstClr val="black"/>
                </a:solidFill>
              </a:rPr>
              <a:t>2.  Create </a:t>
            </a:r>
            <a:r>
              <a:rPr lang="en-US" sz="2000" b="1" dirty="0">
                <a:solidFill>
                  <a:prstClr val="black"/>
                </a:solidFill>
              </a:rPr>
              <a:t>high-spatial resolution </a:t>
            </a:r>
            <a:r>
              <a:rPr lang="en-US" sz="2000" b="1" u="sng" dirty="0">
                <a:solidFill>
                  <a:prstClr val="black"/>
                </a:solidFill>
              </a:rPr>
              <a:t>maps of biomass and carbon flux </a:t>
            </a:r>
            <a:r>
              <a:rPr lang="en-US" sz="2000" b="1" dirty="0">
                <a:solidFill>
                  <a:prstClr val="black"/>
                </a:solidFill>
              </a:rPr>
              <a:t>for study sites</a:t>
            </a:r>
            <a:endParaRPr lang="en-US" sz="2000" b="1" dirty="0" smtClean="0">
              <a:solidFill>
                <a:prstClr val="black"/>
              </a:solidFill>
            </a:endParaRPr>
          </a:p>
          <a:p>
            <a:pPr marL="804863" lvl="2" indent="-347663">
              <a:spcBef>
                <a:spcPct val="0"/>
              </a:spcBef>
              <a:spcAft>
                <a:spcPts val="0"/>
              </a:spcAft>
              <a:buFontTx/>
              <a:buChar char="-"/>
            </a:pPr>
            <a:r>
              <a:rPr lang="en-US" sz="2000" b="1" dirty="0" smtClean="0">
                <a:solidFill>
                  <a:prstClr val="black"/>
                </a:solidFill>
              </a:rPr>
              <a:t>Include </a:t>
            </a:r>
            <a:r>
              <a:rPr lang="en-US" sz="2000" b="1" dirty="0">
                <a:solidFill>
                  <a:prstClr val="black"/>
                </a:solidFill>
              </a:rPr>
              <a:t>all live, above-ground biomass</a:t>
            </a:r>
          </a:p>
          <a:p>
            <a:pPr marL="804863" lvl="2" indent="-347663">
              <a:spcBef>
                <a:spcPct val="0"/>
              </a:spcBef>
              <a:spcAft>
                <a:spcPts val="0"/>
              </a:spcAft>
              <a:buFontTx/>
              <a:buChar char="-"/>
            </a:pPr>
            <a:r>
              <a:rPr lang="en-US" sz="2000" b="1" dirty="0" smtClean="0">
                <a:solidFill>
                  <a:prstClr val="black"/>
                </a:solidFill>
              </a:rPr>
              <a:t>Fluxes to include </a:t>
            </a:r>
            <a:r>
              <a:rPr lang="en-US" sz="2000" b="1" dirty="0">
                <a:solidFill>
                  <a:prstClr val="black"/>
                </a:solidFill>
              </a:rPr>
              <a:t>above- and below-ground </a:t>
            </a:r>
            <a:r>
              <a:rPr lang="en-US" sz="2000" b="1" dirty="0" smtClean="0">
                <a:solidFill>
                  <a:prstClr val="black"/>
                </a:solidFill>
              </a:rPr>
              <a:t>components (e.g., NPP, </a:t>
            </a:r>
            <a:r>
              <a:rPr lang="en-US" sz="2000" b="1" dirty="0" err="1" smtClean="0">
                <a:solidFill>
                  <a:prstClr val="black"/>
                </a:solidFill>
              </a:rPr>
              <a:t>Rh</a:t>
            </a:r>
            <a:r>
              <a:rPr lang="en-US" sz="2000" b="1" dirty="0" smtClean="0">
                <a:solidFill>
                  <a:prstClr val="black"/>
                </a:solidFill>
              </a:rPr>
              <a:t>)</a:t>
            </a:r>
          </a:p>
          <a:p>
            <a:pPr marL="347663" indent="-347663">
              <a:spcBef>
                <a:spcPct val="0"/>
              </a:spcBef>
              <a:spcAft>
                <a:spcPts val="0"/>
              </a:spcAft>
            </a:pPr>
            <a:r>
              <a:rPr lang="en-US" sz="2000" b="1" dirty="0" smtClean="0">
                <a:solidFill>
                  <a:prstClr val="black"/>
                </a:solidFill>
              </a:rPr>
              <a:t>3. 	Evaluate </a:t>
            </a:r>
            <a:r>
              <a:rPr lang="en-US" sz="2000" b="1" dirty="0">
                <a:solidFill>
                  <a:prstClr val="black"/>
                </a:solidFill>
              </a:rPr>
              <a:t>our ability to detect biomass change using Landsat </a:t>
            </a:r>
            <a:r>
              <a:rPr lang="en-US" sz="2000" b="1" dirty="0" smtClean="0">
                <a:solidFill>
                  <a:prstClr val="black"/>
                </a:solidFill>
              </a:rPr>
              <a:t>disturbance </a:t>
            </a:r>
            <a:r>
              <a:rPr lang="en-US" sz="2000" b="1" dirty="0">
                <a:solidFill>
                  <a:prstClr val="black"/>
                </a:solidFill>
              </a:rPr>
              <a:t>products and repeat-pass radar/lidar instruments.</a:t>
            </a:r>
          </a:p>
          <a:p>
            <a:pPr marL="347663" indent="-347663">
              <a:spcBef>
                <a:spcPct val="0"/>
              </a:spcBef>
              <a:spcAft>
                <a:spcPts val="0"/>
              </a:spcAft>
            </a:pPr>
            <a:r>
              <a:rPr lang="en-US" sz="2000" b="1" dirty="0" smtClean="0">
                <a:solidFill>
                  <a:prstClr val="black"/>
                </a:solidFill>
              </a:rPr>
              <a:t>4. 	Assist </a:t>
            </a:r>
            <a:r>
              <a:rPr lang="en-US" sz="2000" b="1" dirty="0">
                <a:solidFill>
                  <a:prstClr val="black"/>
                </a:solidFill>
              </a:rPr>
              <a:t>validation of national biomass </a:t>
            </a:r>
            <a:r>
              <a:rPr lang="en-US" sz="2000" b="1" dirty="0" smtClean="0">
                <a:solidFill>
                  <a:prstClr val="black"/>
                </a:solidFill>
              </a:rPr>
              <a:t>map.</a:t>
            </a:r>
            <a:endParaRPr lang="en-US" sz="2000" b="1" dirty="0">
              <a:solidFill>
                <a:prstClr val="black"/>
              </a:solidFill>
            </a:endParaRPr>
          </a:p>
        </p:txBody>
      </p:sp>
      <p:pic>
        <p:nvPicPr>
          <p:cNvPr id="6" name="Picture 5"/>
          <p:cNvPicPr>
            <a:picLocks noChangeAspect="1" noChangeArrowheads="1"/>
          </p:cNvPicPr>
          <p:nvPr/>
        </p:nvPicPr>
        <p:blipFill>
          <a:blip r:embed="rId3" cstate="print"/>
          <a:srcRect l="2017" r="2017"/>
          <a:stretch>
            <a:fillRect/>
          </a:stretch>
        </p:blipFill>
        <p:spPr bwMode="auto">
          <a:xfrm>
            <a:off x="5410200" y="1485504"/>
            <a:ext cx="3657600" cy="2172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 y="76200"/>
            <a:ext cx="8839200" cy="1524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417" y="76200"/>
            <a:ext cx="8364383" cy="1600200"/>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The CMS Flux Pilot Project is a collaboration among NASA Centers (GSFC, JPL, ARC) to derive and evaluate carbon fluxes using satellite observations in conjunction with the MERRA analyses</a:t>
            </a:r>
          </a:p>
        </p:txBody>
      </p:sp>
      <p:sp>
        <p:nvSpPr>
          <p:cNvPr id="5" name="Subtitle 2"/>
          <p:cNvSpPr txBox="1">
            <a:spLocks/>
          </p:cNvSpPr>
          <p:nvPr/>
        </p:nvSpPr>
        <p:spPr>
          <a:xfrm>
            <a:off x="5701839" y="1742221"/>
            <a:ext cx="3174887" cy="3665410"/>
          </a:xfrm>
          <a:prstGeom prst="rect">
            <a:avLst/>
          </a:prstGeom>
          <a:ln w="76200" cmpd="sng">
            <a:solidFill>
              <a:schemeClr val="tx1"/>
            </a:solidFill>
          </a:ln>
        </p:spPr>
        <p:txBody>
          <a:bodyPr vert="horz" lIns="91440" tIns="45720" rIns="91440" bIns="45720" rtlCol="0">
            <a:normAutofit/>
          </a:bodyPr>
          <a:lstStyle/>
          <a:p>
            <a:r>
              <a:rPr lang="en-US" u="sng" dirty="0" smtClean="0">
                <a:latin typeface="Times"/>
                <a:cs typeface="Times"/>
              </a:rPr>
              <a:t>Evaluation and Assessment: </a:t>
            </a:r>
          </a:p>
          <a:p>
            <a:pPr marL="400050" indent="-400050">
              <a:buAutoNum type="romanLcParenBoth"/>
            </a:pPr>
            <a:r>
              <a:rPr lang="en-US" dirty="0" smtClean="0">
                <a:latin typeface="Times"/>
                <a:cs typeface="Times"/>
              </a:rPr>
              <a:t>Comparison of bottom-up flux estimates with existing independent data</a:t>
            </a:r>
          </a:p>
          <a:p>
            <a:pPr marL="400050" indent="-400050">
              <a:buAutoNum type="romanLcParenBoth"/>
            </a:pPr>
            <a:r>
              <a:rPr lang="en-US" dirty="0" smtClean="0">
                <a:latin typeface="Times"/>
                <a:cs typeface="Times"/>
              </a:rPr>
              <a:t>Comparison of CO</a:t>
            </a:r>
            <a:r>
              <a:rPr lang="en-US" baseline="-25000" dirty="0" smtClean="0">
                <a:latin typeface="Times"/>
                <a:cs typeface="Times"/>
              </a:rPr>
              <a:t>2</a:t>
            </a:r>
            <a:r>
              <a:rPr lang="en-US" dirty="0" smtClean="0">
                <a:latin typeface="Times"/>
                <a:cs typeface="Times"/>
              </a:rPr>
              <a:t> values in forward-model ensembles to observations (in-situ, space-based)</a:t>
            </a:r>
          </a:p>
          <a:p>
            <a:pPr marL="400050" indent="-400050">
              <a:buAutoNum type="romanLcParenBoth"/>
            </a:pPr>
            <a:r>
              <a:rPr lang="en-US" dirty="0" smtClean="0">
                <a:latin typeface="Times"/>
                <a:cs typeface="Times"/>
              </a:rPr>
              <a:t>Comparison of inverse estimate to bottom-up fluxes (used as priors) and other data</a:t>
            </a:r>
            <a:endParaRPr lang="en-US" dirty="0">
              <a:latin typeface="Times"/>
              <a:cs typeface="Times"/>
            </a:endParaRPr>
          </a:p>
        </p:txBody>
      </p:sp>
      <p:grpSp>
        <p:nvGrpSpPr>
          <p:cNvPr id="3" name="Group 5"/>
          <p:cNvGrpSpPr/>
          <p:nvPr/>
        </p:nvGrpSpPr>
        <p:grpSpPr>
          <a:xfrm>
            <a:off x="295896" y="1737074"/>
            <a:ext cx="5163579" cy="3657599"/>
            <a:chOff x="878735" y="1763904"/>
            <a:chExt cx="5163579" cy="3657599"/>
          </a:xfrm>
        </p:grpSpPr>
        <p:sp>
          <p:nvSpPr>
            <p:cNvPr id="7" name="Rectangle 6"/>
            <p:cNvSpPr/>
            <p:nvPr/>
          </p:nvSpPr>
          <p:spPr>
            <a:xfrm>
              <a:off x="3467681" y="3567230"/>
              <a:ext cx="1280160" cy="1828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smtClean="0">
                  <a:solidFill>
                    <a:srgbClr val="FFFFFF"/>
                  </a:solidFill>
                  <a:latin typeface="Times"/>
                  <a:cs typeface="Times"/>
                </a:rPr>
                <a:t>Biomass Burning </a:t>
              </a:r>
              <a:r>
                <a:rPr lang="en-US" sz="1600" dirty="0" smtClean="0">
                  <a:latin typeface="Times"/>
                  <a:cs typeface="Times"/>
                </a:rPr>
                <a:t>CO</a:t>
              </a:r>
              <a:r>
                <a:rPr lang="en-US" sz="1600" baseline="-25000" dirty="0" smtClean="0">
                  <a:latin typeface="Times"/>
                  <a:cs typeface="Times"/>
                </a:rPr>
                <a:t>2</a:t>
              </a:r>
              <a:r>
                <a:rPr lang="en-US" sz="1600" dirty="0" smtClean="0">
                  <a:solidFill>
                    <a:srgbClr val="FFFFFF"/>
                  </a:solidFill>
                  <a:latin typeface="Times"/>
                  <a:cs typeface="Times"/>
                </a:rPr>
                <a:t> Fluxes: GFED3 </a:t>
              </a:r>
              <a:endParaRPr lang="en-US" sz="1600" dirty="0">
                <a:solidFill>
                  <a:srgbClr val="FFFFFF"/>
                </a:solidFill>
                <a:latin typeface="Times"/>
                <a:cs typeface="Times"/>
              </a:endParaRPr>
            </a:p>
          </p:txBody>
        </p:sp>
        <p:grpSp>
          <p:nvGrpSpPr>
            <p:cNvPr id="6" name="Group 16"/>
            <p:cNvGrpSpPr/>
            <p:nvPr/>
          </p:nvGrpSpPr>
          <p:grpSpPr>
            <a:xfrm>
              <a:off x="878735" y="1763904"/>
              <a:ext cx="5163579" cy="3657599"/>
              <a:chOff x="1752600" y="3110313"/>
              <a:chExt cx="3308597" cy="2015463"/>
            </a:xfrm>
          </p:grpSpPr>
          <p:sp>
            <p:nvSpPr>
              <p:cNvPr id="9" name="Rectangle 8"/>
              <p:cNvSpPr/>
              <p:nvPr/>
            </p:nvSpPr>
            <p:spPr>
              <a:xfrm>
                <a:off x="2582042" y="4104008"/>
                <a:ext cx="820271" cy="100773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dirty="0" smtClean="0">
                    <a:latin typeface="Times"/>
                    <a:cs typeface="Times"/>
                  </a:rPr>
                  <a:t>Land CO</a:t>
                </a:r>
                <a:r>
                  <a:rPr lang="en-US" sz="1400" baseline="-25000" dirty="0" smtClean="0">
                    <a:latin typeface="Times"/>
                    <a:cs typeface="Times"/>
                  </a:rPr>
                  <a:t>2</a:t>
                </a:r>
                <a:r>
                  <a:rPr lang="en-US" sz="1400" dirty="0" smtClean="0">
                    <a:latin typeface="Times"/>
                    <a:cs typeface="Times"/>
                  </a:rPr>
                  <a:t> Fluxes: GSFC </a:t>
                </a:r>
              </a:p>
              <a:p>
                <a:r>
                  <a:rPr lang="en-US" sz="1400" dirty="0" smtClean="0">
                    <a:latin typeface="Times"/>
                    <a:cs typeface="Times"/>
                  </a:rPr>
                  <a:t>CASA/GFED &amp; ARC NASA/CASA</a:t>
                </a:r>
                <a:endParaRPr lang="en-US" sz="1400" dirty="0">
                  <a:latin typeface="Times"/>
                  <a:cs typeface="Times"/>
                </a:endParaRPr>
              </a:p>
            </p:txBody>
          </p:sp>
          <p:sp>
            <p:nvSpPr>
              <p:cNvPr id="10" name="Rectangle 9"/>
              <p:cNvSpPr/>
              <p:nvPr/>
            </p:nvSpPr>
            <p:spPr>
              <a:xfrm>
                <a:off x="4240926" y="4104008"/>
                <a:ext cx="820271" cy="100773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dirty="0" smtClean="0">
                    <a:latin typeface="Times"/>
                    <a:cs typeface="Times"/>
                  </a:rPr>
                  <a:t>Ocean CO</a:t>
                </a:r>
                <a:r>
                  <a:rPr lang="en-US" sz="1600" baseline="-25000" dirty="0" smtClean="0">
                    <a:latin typeface="Times"/>
                    <a:cs typeface="Times"/>
                  </a:rPr>
                  <a:t>2</a:t>
                </a:r>
                <a:r>
                  <a:rPr lang="en-US" sz="1600" dirty="0" smtClean="0">
                    <a:latin typeface="Times"/>
                    <a:cs typeface="Times"/>
                  </a:rPr>
                  <a:t> Fluxes: </a:t>
                </a:r>
              </a:p>
              <a:p>
                <a:r>
                  <a:rPr lang="en-US" sz="1600" dirty="0" smtClean="0">
                    <a:latin typeface="Times"/>
                    <a:cs typeface="Times"/>
                  </a:rPr>
                  <a:t>NOBM and ECCO2</a:t>
                </a:r>
                <a:endParaRPr lang="en-US" sz="1600" dirty="0">
                  <a:latin typeface="Times"/>
                  <a:cs typeface="Times"/>
                </a:endParaRPr>
              </a:p>
            </p:txBody>
          </p:sp>
          <p:sp>
            <p:nvSpPr>
              <p:cNvPr id="11" name="Rectangle 10"/>
              <p:cNvSpPr/>
              <p:nvPr/>
            </p:nvSpPr>
            <p:spPr>
              <a:xfrm>
                <a:off x="1752600" y="4104008"/>
                <a:ext cx="820271" cy="1007732"/>
              </a:xfrm>
              <a:prstGeom prst="rect">
                <a:avLst/>
              </a:prstGeom>
              <a:solidFill>
                <a:srgbClr val="4A452A"/>
              </a:solidFill>
              <a:ln/>
              <a:effectLst/>
            </p:spPr>
            <p:style>
              <a:lnRef idx="1">
                <a:schemeClr val="accent4"/>
              </a:lnRef>
              <a:fillRef idx="3">
                <a:schemeClr val="accent4"/>
              </a:fillRef>
              <a:effectRef idx="2">
                <a:schemeClr val="accent4"/>
              </a:effectRef>
              <a:fontRef idx="minor">
                <a:schemeClr val="lt1"/>
              </a:fontRef>
            </p:style>
            <p:txBody>
              <a:bodyPr rtlCol="0" anchor="t"/>
              <a:lstStyle/>
              <a:p>
                <a:r>
                  <a:rPr lang="en-US" sz="1600" dirty="0" smtClean="0">
                    <a:solidFill>
                      <a:srgbClr val="FFFFFF"/>
                    </a:solidFill>
                    <a:latin typeface="Times"/>
                    <a:cs typeface="Times"/>
                  </a:rPr>
                  <a:t>Fossil-Fuel and </a:t>
                </a:r>
                <a:r>
                  <a:rPr lang="en-US" sz="1600" dirty="0" err="1" smtClean="0">
                    <a:solidFill>
                      <a:srgbClr val="FFFFFF"/>
                    </a:solidFill>
                    <a:latin typeface="Times"/>
                    <a:cs typeface="Times"/>
                  </a:rPr>
                  <a:t>Biofuel</a:t>
                </a:r>
                <a:r>
                  <a:rPr lang="en-US" sz="1600" dirty="0" smtClean="0">
                    <a:solidFill>
                      <a:srgbClr val="FFFFFF"/>
                    </a:solidFill>
                    <a:latin typeface="Times"/>
                    <a:cs typeface="Times"/>
                  </a:rPr>
                  <a:t> </a:t>
                </a:r>
                <a:r>
                  <a:rPr lang="en-US" sz="1600" dirty="0" smtClean="0">
                    <a:latin typeface="Times"/>
                    <a:cs typeface="Times"/>
                  </a:rPr>
                  <a:t>CO</a:t>
                </a:r>
                <a:r>
                  <a:rPr lang="en-US" sz="1600" baseline="-25000" dirty="0" smtClean="0">
                    <a:latin typeface="Times"/>
                    <a:cs typeface="Times"/>
                  </a:rPr>
                  <a:t>2</a:t>
                </a:r>
                <a:r>
                  <a:rPr lang="en-US" sz="1600" dirty="0" smtClean="0">
                    <a:solidFill>
                      <a:srgbClr val="FFFFFF"/>
                    </a:solidFill>
                    <a:latin typeface="Times"/>
                    <a:cs typeface="Times"/>
                  </a:rPr>
                  <a:t> Flux Inventories</a:t>
                </a:r>
                <a:endParaRPr lang="en-US" sz="1600" dirty="0">
                  <a:solidFill>
                    <a:srgbClr val="FFFFFF"/>
                  </a:solidFill>
                  <a:latin typeface="Times"/>
                  <a:cs typeface="Times"/>
                </a:endParaRPr>
              </a:p>
            </p:txBody>
          </p:sp>
          <p:sp>
            <p:nvSpPr>
              <p:cNvPr id="12" name="Rectangle 11"/>
              <p:cNvSpPr/>
              <p:nvPr/>
            </p:nvSpPr>
            <p:spPr>
              <a:xfrm>
                <a:off x="1752600" y="3117606"/>
                <a:ext cx="3276600" cy="1007732"/>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latin typeface="Times"/>
                    <a:cs typeface="Times"/>
                  </a:rPr>
                  <a:t>Atmospheric Meteorology and Transport from GEOS-5/MERRA analyses: </a:t>
                </a:r>
              </a:p>
              <a:p>
                <a:pPr marL="400050" indent="-400050">
                  <a:buAutoNum type="romanLcParenBoth"/>
                </a:pPr>
                <a:r>
                  <a:rPr lang="en-US" dirty="0" smtClean="0">
                    <a:latin typeface="Times"/>
                    <a:cs typeface="Times"/>
                  </a:rPr>
                  <a:t>Physical constraints on bottom-up CO</a:t>
                </a:r>
                <a:r>
                  <a:rPr lang="en-US" baseline="-25000" dirty="0" smtClean="0">
                    <a:latin typeface="Times"/>
                    <a:cs typeface="Times"/>
                  </a:rPr>
                  <a:t>2</a:t>
                </a:r>
                <a:r>
                  <a:rPr lang="en-US" dirty="0" smtClean="0">
                    <a:latin typeface="Times"/>
                    <a:cs typeface="Times"/>
                  </a:rPr>
                  <a:t> fluxes</a:t>
                </a:r>
              </a:p>
              <a:p>
                <a:pPr marL="400050" indent="-400050">
                  <a:buAutoNum type="romanLcParenBoth"/>
                </a:pPr>
                <a:r>
                  <a:rPr lang="en-US" dirty="0" smtClean="0">
                    <a:latin typeface="Times"/>
                    <a:cs typeface="Times"/>
                  </a:rPr>
                  <a:t>High-resolution forward model ensembles</a:t>
                </a:r>
              </a:p>
              <a:p>
                <a:pPr marL="400050" indent="-400050">
                  <a:buAutoNum type="romanLcParenBoth"/>
                </a:pPr>
                <a:r>
                  <a:rPr lang="en-US" dirty="0" smtClean="0">
                    <a:latin typeface="Times"/>
                    <a:cs typeface="Times"/>
                  </a:rPr>
                  <a:t>Inversion: </a:t>
                </a:r>
                <a:r>
                  <a:rPr lang="en-US" dirty="0" err="1" smtClean="0">
                    <a:latin typeface="Times"/>
                    <a:cs typeface="Times"/>
                  </a:rPr>
                  <a:t>adjoint</a:t>
                </a:r>
                <a:r>
                  <a:rPr lang="en-US" dirty="0" smtClean="0">
                    <a:latin typeface="Times"/>
                    <a:cs typeface="Times"/>
                  </a:rPr>
                  <a:t> approach for top-down fluxes</a:t>
                </a:r>
                <a:endParaRPr lang="en-US" dirty="0">
                  <a:latin typeface="Times"/>
                  <a:cs typeface="Times"/>
                </a:endParaRPr>
              </a:p>
            </p:txBody>
          </p:sp>
          <p:sp>
            <p:nvSpPr>
              <p:cNvPr id="13" name="Rectangle 12"/>
              <p:cNvSpPr/>
              <p:nvPr/>
            </p:nvSpPr>
            <p:spPr>
              <a:xfrm>
                <a:off x="1761076" y="3110313"/>
                <a:ext cx="3276600" cy="2015463"/>
              </a:xfrm>
              <a:prstGeom prst="rect">
                <a:avLst/>
              </a:prstGeom>
              <a:noFill/>
              <a:ln w="539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a:cs typeface="Times"/>
                </a:endParaRPr>
              </a:p>
            </p:txBody>
          </p:sp>
        </p:grpSp>
      </p:grpSp>
      <p:sp>
        <p:nvSpPr>
          <p:cNvPr id="14" name="TextBox 13"/>
          <p:cNvSpPr txBox="1"/>
          <p:nvPr/>
        </p:nvSpPr>
        <p:spPr>
          <a:xfrm>
            <a:off x="270247" y="5520268"/>
            <a:ext cx="8639974" cy="1082348"/>
          </a:xfrm>
          <a:prstGeom prst="rect">
            <a:avLst/>
          </a:prstGeom>
          <a:noFill/>
        </p:spPr>
        <p:txBody>
          <a:bodyPr wrap="square" rtlCol="0">
            <a:spAutoFit/>
          </a:bodyPr>
          <a:lstStyle/>
          <a:p>
            <a:pPr marL="171450" indent="-171450">
              <a:lnSpc>
                <a:spcPct val="90000"/>
              </a:lnSpc>
              <a:spcAft>
                <a:spcPts val="600"/>
              </a:spcAft>
              <a:buFont typeface="Arial"/>
              <a:buChar char="•"/>
            </a:pPr>
            <a:r>
              <a:rPr lang="en-US" sz="2000" dirty="0" smtClean="0">
                <a:latin typeface="Times"/>
                <a:cs typeface="Times"/>
              </a:rPr>
              <a:t>All components use a variety of NASA’s satellite observations</a:t>
            </a:r>
          </a:p>
          <a:p>
            <a:pPr marL="171450" indent="-171450">
              <a:lnSpc>
                <a:spcPct val="90000"/>
              </a:lnSpc>
              <a:spcAft>
                <a:spcPts val="600"/>
              </a:spcAft>
              <a:buFont typeface="Arial"/>
              <a:buChar char="•"/>
            </a:pPr>
            <a:r>
              <a:rPr lang="en-US" sz="2000" dirty="0" smtClean="0">
                <a:latin typeface="Times"/>
                <a:cs typeface="Times"/>
              </a:rPr>
              <a:t>ACOS retrievals of X</a:t>
            </a:r>
            <a:r>
              <a:rPr lang="en-US" sz="2000" baseline="-25000" dirty="0" smtClean="0">
                <a:latin typeface="Times"/>
                <a:cs typeface="Times"/>
              </a:rPr>
              <a:t>CO2</a:t>
            </a:r>
            <a:r>
              <a:rPr lang="en-US" sz="2000" dirty="0" smtClean="0">
                <a:latin typeface="Times"/>
                <a:cs typeface="Times"/>
              </a:rPr>
              <a:t> from GOSAT are the basis of the inversion study</a:t>
            </a:r>
          </a:p>
          <a:p>
            <a:pPr marL="171450" indent="-171450">
              <a:lnSpc>
                <a:spcPct val="90000"/>
              </a:lnSpc>
              <a:spcAft>
                <a:spcPts val="600"/>
              </a:spcAft>
              <a:buFont typeface="Arial"/>
              <a:buChar char="•"/>
            </a:pPr>
            <a:r>
              <a:rPr lang="en-US" sz="2000" dirty="0">
                <a:latin typeface="Times"/>
                <a:cs typeface="Times"/>
              </a:rPr>
              <a:t>I</a:t>
            </a:r>
            <a:r>
              <a:rPr lang="en-US" sz="2000" dirty="0" smtClean="0">
                <a:latin typeface="Times"/>
                <a:cs typeface="Times"/>
              </a:rPr>
              <a:t>nitial focus on July 2009-June 2010 – first year of GOSAT observations </a:t>
            </a:r>
            <a:endParaRPr lang="en-US" sz="2000" dirty="0">
              <a:latin typeface="Times"/>
              <a:cs typeface="Times"/>
            </a:endParaRPr>
          </a:p>
        </p:txBody>
      </p:sp>
      <p:sp>
        <p:nvSpPr>
          <p:cNvPr id="2" name="Slide Number Placeholder 1"/>
          <p:cNvSpPr>
            <a:spLocks noGrp="1"/>
          </p:cNvSpPr>
          <p:nvPr>
            <p:ph type="sldNum" sz="quarter" idx="12"/>
          </p:nvPr>
        </p:nvSpPr>
        <p:spPr/>
        <p:txBody>
          <a:bodyPr/>
          <a:lstStyle/>
          <a:p>
            <a:fld id="{22D7F4C8-0E2D-F74D-A0C0-61A19ED282E2}" type="slidenum">
              <a:rPr lang="en-US" smtClean="0"/>
              <a:pPr/>
              <a:t>9</a:t>
            </a:fld>
            <a:endParaRPr lang="en-US"/>
          </a:p>
        </p:txBody>
      </p:sp>
    </p:spTree>
    <p:extLst>
      <p:ext uri="{BB962C8B-B14F-4D97-AF65-F5344CB8AC3E}">
        <p14:creationId xmlns="" xmlns:p14="http://schemas.microsoft.com/office/powerpoint/2010/main" val="68322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2303</Words>
  <Application>Microsoft Office PowerPoint</Application>
  <PresentationFormat>On-screen Show (4:3)</PresentationFormat>
  <Paragraphs>207</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ＭＳ Ｐゴシック</vt:lpstr>
      <vt:lpstr>ヒラギノ角ゴ Pro W3</vt:lpstr>
      <vt:lpstr>Wingdings</vt:lpstr>
      <vt:lpstr>Times New Roman</vt:lpstr>
      <vt:lpstr>Times</vt:lpstr>
      <vt:lpstr>Arial Black</vt:lpstr>
      <vt:lpstr>宋体</vt:lpstr>
      <vt:lpstr>Office Theme</vt:lpstr>
      <vt:lpstr>Slide 1</vt:lpstr>
      <vt:lpstr>NASA CMS Plan Overview</vt:lpstr>
      <vt:lpstr>Relation to Congressional Direction</vt:lpstr>
      <vt:lpstr>NASA’s  Goals and Principles in its Approach to CMS</vt:lpstr>
      <vt:lpstr>Terrestrial Biomass Pilot Project:  Overarching Goals and Objectives</vt:lpstr>
      <vt:lpstr>Slide 6</vt:lpstr>
      <vt:lpstr> </vt:lpstr>
      <vt:lpstr>Carbon Stocks and Fluxes at the Local Scale </vt:lpstr>
      <vt:lpstr>Slide 9</vt:lpstr>
      <vt:lpstr>Slide 10</vt:lpstr>
      <vt:lpstr>Slide 11</vt:lpstr>
      <vt:lpstr>Scoping Study</vt:lpstr>
      <vt:lpstr>Other CMS Activities</vt:lpstr>
      <vt:lpstr>Slide 14</vt:lpstr>
      <vt:lpstr>CMS:  Progress to Date</vt:lpstr>
      <vt:lpstr>CMS Science Definition Team</vt:lpstr>
      <vt:lpstr>Biomass Work Plan for 2012</vt:lpstr>
      <vt:lpstr>Flux Work Plan for 2012</vt:lpstr>
      <vt:lpstr>Next Steps for Carbon Monitoring System</vt:lpstr>
      <vt:lpstr>Slide 20</vt:lpstr>
      <vt:lpstr>Slide 21</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E Wickland</dc:creator>
  <cp:lastModifiedBy> </cp:lastModifiedBy>
  <cp:revision>185</cp:revision>
  <dcterms:created xsi:type="dcterms:W3CDTF">2010-07-04T16:49:31Z</dcterms:created>
  <dcterms:modified xsi:type="dcterms:W3CDTF">2011-10-13T19:00:36Z</dcterms:modified>
</cp:coreProperties>
</file>